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93" r:id="rId2"/>
    <p:sldMasterId id="2147483711" r:id="rId3"/>
    <p:sldMasterId id="2147483712" r:id="rId4"/>
  </p:sldMasterIdLst>
  <p:notesMasterIdLst>
    <p:notesMasterId r:id="rId35"/>
  </p:notesMasterIdLst>
  <p:sldIdLst>
    <p:sldId id="291" r:id="rId5"/>
    <p:sldId id="292" r:id="rId6"/>
    <p:sldId id="293" r:id="rId7"/>
    <p:sldId id="261" r:id="rId8"/>
    <p:sldId id="295" r:id="rId9"/>
    <p:sldId id="296" r:id="rId10"/>
    <p:sldId id="297" r:id="rId11"/>
    <p:sldId id="263" r:id="rId12"/>
    <p:sldId id="298" r:id="rId13"/>
    <p:sldId id="299" r:id="rId14"/>
    <p:sldId id="266" r:id="rId15"/>
    <p:sldId id="268" r:id="rId16"/>
    <p:sldId id="300" r:id="rId17"/>
    <p:sldId id="271" r:id="rId18"/>
    <p:sldId id="272" r:id="rId19"/>
    <p:sldId id="273" r:id="rId20"/>
    <p:sldId id="301" r:id="rId21"/>
    <p:sldId id="275" r:id="rId22"/>
    <p:sldId id="302" r:id="rId23"/>
    <p:sldId id="277" r:id="rId24"/>
    <p:sldId id="278" r:id="rId25"/>
    <p:sldId id="303" r:id="rId26"/>
    <p:sldId id="280" r:id="rId27"/>
    <p:sldId id="281" r:id="rId28"/>
    <p:sldId id="304" r:id="rId29"/>
    <p:sldId id="283" r:id="rId30"/>
    <p:sldId id="284" r:id="rId31"/>
    <p:sldId id="258" r:id="rId32"/>
    <p:sldId id="287" r:id="rId33"/>
    <p:sldId id="289" r:id="rId34"/>
  </p:sldIdLst>
  <p:sldSz cx="9144000" cy="5143500" type="screen16x9"/>
  <p:notesSz cx="6858000" cy="9144000"/>
  <p:embeddedFontLst>
    <p:embeddedFont>
      <p:font typeface="PT Sans" panose="020B0503020203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
          <p15:clr>
            <a:srgbClr val="A4A3A4"/>
          </p15:clr>
        </p15:guide>
        <p15:guide id="2" pos="2808">
          <p15:clr>
            <a:srgbClr val="A4A3A4"/>
          </p15:clr>
        </p15:guide>
        <p15:guide id="3" pos="294">
          <p15:clr>
            <a:srgbClr val="9AA0A6"/>
          </p15:clr>
        </p15:guide>
        <p15:guide id="4" pos="223">
          <p15:clr>
            <a:srgbClr val="9AA0A6"/>
          </p15:clr>
        </p15:guide>
        <p15:guide id="5" pos="5466">
          <p15:clr>
            <a:srgbClr val="9AA0A6"/>
          </p15:clr>
        </p15:guide>
        <p15:guide id="6" orient="horz" pos="3096">
          <p15:clr>
            <a:srgbClr val="9AA0A6"/>
          </p15:clr>
        </p15:guide>
        <p15:guide id="7" orient="horz" pos="679">
          <p15:clr>
            <a:srgbClr val="9AA0A6"/>
          </p15:clr>
        </p15:guide>
        <p15:guide id="8" orient="horz" pos="2909">
          <p15:clr>
            <a:srgbClr val="9AA0A6"/>
          </p15:clr>
        </p15:guide>
        <p15:guide id="9" pos="2952">
          <p15:clr>
            <a:srgbClr val="9AA0A6"/>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5" roundtripDataSignature="AMtx7mjj4u7e+II6CA21Yjg1cYPk9CgpG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15C7A3-A50B-4C74-93A9-4BEB06EE03AF}">
  <a:tblStyle styleId="{7F15C7A3-A50B-4C74-93A9-4BEB06EE03A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119" autoAdjust="0"/>
  </p:normalViewPr>
  <p:slideViewPr>
    <p:cSldViewPr snapToGrid="0">
      <p:cViewPr varScale="1">
        <p:scale>
          <a:sx n="112" d="100"/>
          <a:sy n="112" d="100"/>
        </p:scale>
        <p:origin x="1584" y="108"/>
      </p:cViewPr>
      <p:guideLst>
        <p:guide orient="horz" pos="432"/>
        <p:guide pos="2808"/>
        <p:guide pos="294"/>
        <p:guide pos="223"/>
        <p:guide pos="5466"/>
        <p:guide orient="horz" pos="3096"/>
        <p:guide orient="horz" pos="679"/>
        <p:guide orient="horz" pos="2909"/>
        <p:guide pos="29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55" Type="http://customschemas.google.com/relationships/presentationmetadata" Target="meta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56"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5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886667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886667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dirty="0"/>
              <a:t>This should be modified to your program.</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886667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6" name="Google Shape;33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886667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8" name="Google Shape;36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886667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3" name="Google Shape;413;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b341028b8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g2b341028b89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b="1"/>
          </a:p>
          <a:p>
            <a:pPr marL="0" lvl="0" indent="0" algn="l" rtl="0">
              <a:spcBef>
                <a:spcPts val="0"/>
              </a:spcBef>
              <a:spcAft>
                <a:spcPts val="0"/>
              </a:spcAft>
              <a:buClr>
                <a:schemeClr val="dk1"/>
              </a:buClr>
              <a:buSzPts val="1400"/>
              <a:buFont typeface="Arial"/>
              <a:buNone/>
            </a:pPr>
            <a:r>
              <a:rPr lang="en-US"/>
              <a:t>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6" name="Google Shape;446;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9" name="Google Shape;469;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Common questions asked during kick off sessions:</a:t>
            </a:r>
          </a:p>
          <a:p>
            <a:pPr marL="171450" lvl="0" indent="-171450" algn="l" rtl="0">
              <a:lnSpc>
                <a:spcPct val="100000"/>
              </a:lnSpc>
              <a:spcBef>
                <a:spcPts val="0"/>
              </a:spcBef>
              <a:spcAft>
                <a:spcPts val="0"/>
              </a:spcAft>
              <a:buSzPts val="1100"/>
            </a:pPr>
            <a:endParaRPr lang="en-US" dirty="0"/>
          </a:p>
          <a:p>
            <a:pPr marL="171450" lvl="0" indent="-171450" algn="l" rtl="0">
              <a:lnSpc>
                <a:spcPct val="100000"/>
              </a:lnSpc>
              <a:spcBef>
                <a:spcPts val="0"/>
              </a:spcBef>
              <a:spcAft>
                <a:spcPts val="0"/>
              </a:spcAft>
              <a:buSzPts val="1100"/>
            </a:pPr>
            <a:r>
              <a:rPr lang="en-US" dirty="0"/>
              <a:t>Who will be doing the initial screening of candidates?</a:t>
            </a:r>
          </a:p>
          <a:p>
            <a:pPr marL="171450" lvl="0" indent="-171450" algn="l" rtl="0">
              <a:lnSpc>
                <a:spcPct val="100000"/>
              </a:lnSpc>
              <a:spcBef>
                <a:spcPts val="0"/>
              </a:spcBef>
              <a:spcAft>
                <a:spcPts val="0"/>
              </a:spcAft>
              <a:buSzPts val="1100"/>
            </a:pPr>
            <a:r>
              <a:rPr lang="en-US" dirty="0"/>
              <a:t>How will that person communicate with the manager about interviews?</a:t>
            </a:r>
          </a:p>
          <a:p>
            <a:pPr marL="171450" lvl="0" indent="-171450" algn="l" rtl="0">
              <a:lnSpc>
                <a:spcPct val="100000"/>
              </a:lnSpc>
              <a:spcBef>
                <a:spcPts val="0"/>
              </a:spcBef>
              <a:spcAft>
                <a:spcPts val="0"/>
              </a:spcAft>
              <a:buSzPts val="1100"/>
            </a:pPr>
            <a:r>
              <a:rPr lang="en-US" dirty="0"/>
              <a:t>How can I modify my specific recruitment process to be better suited to returners?</a:t>
            </a:r>
          </a:p>
          <a:p>
            <a:pPr marL="171450" lvl="0" indent="-171450" algn="l" rtl="0">
              <a:lnSpc>
                <a:spcPct val="100000"/>
              </a:lnSpc>
              <a:spcBef>
                <a:spcPts val="0"/>
              </a:spcBef>
              <a:spcAft>
                <a:spcPts val="0"/>
              </a:spcAft>
              <a:buSzPts val="1100"/>
            </a:pPr>
            <a:r>
              <a:rPr lang="en-US" dirty="0"/>
              <a:t>Are there any templates or guidance to help me promote our </a:t>
            </a:r>
            <a:r>
              <a:rPr lang="en-US" dirty="0" err="1"/>
              <a:t>returnship</a:t>
            </a:r>
            <a:r>
              <a:rPr lang="en-US"/>
              <a:t> on my LinkedIn?</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83c2f8f5a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83c2f8f5a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166680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86667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This should be tailored to your company’s program </a:t>
            </a: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075895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This should be tailored to your company’s program </a:t>
            </a:r>
            <a:endParaRPr dirty="0"/>
          </a:p>
        </p:txBody>
      </p:sp>
    </p:spTree>
    <p:extLst>
      <p:ext uri="{BB962C8B-B14F-4D97-AF65-F5344CB8AC3E}">
        <p14:creationId xmlns:p14="http://schemas.microsoft.com/office/powerpoint/2010/main" val="3423333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3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3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50"/>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50"/>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Divider_Slide">
  <p:cSld name="4_Divider_Slide">
    <p:spTree>
      <p:nvGrpSpPr>
        <p:cNvPr id="1" name="Shape 50"/>
        <p:cNvGrpSpPr/>
        <p:nvPr/>
      </p:nvGrpSpPr>
      <p:grpSpPr>
        <a:xfrm>
          <a:off x="0" y="0"/>
          <a:ext cx="0" cy="0"/>
          <a:chOff x="0" y="0"/>
          <a:chExt cx="0" cy="0"/>
        </a:xfrm>
      </p:grpSpPr>
      <p:pic>
        <p:nvPicPr>
          <p:cNvPr id="51" name="Google Shape;51;p52"/>
          <p:cNvPicPr preferRelativeResize="0"/>
          <p:nvPr/>
        </p:nvPicPr>
        <p:blipFill rotWithShape="1">
          <a:blip r:embed="rId2">
            <a:alphaModFix/>
          </a:blip>
          <a:srcRect/>
          <a:stretch/>
        </p:blipFill>
        <p:spPr>
          <a:xfrm>
            <a:off x="0" y="-1"/>
            <a:ext cx="9144002" cy="5148864"/>
          </a:xfrm>
          <a:prstGeom prst="rect">
            <a:avLst/>
          </a:prstGeom>
          <a:noFill/>
          <a:ln>
            <a:noFill/>
          </a:ln>
        </p:spPr>
      </p:pic>
      <p:sp>
        <p:nvSpPr>
          <p:cNvPr id="52" name="Google Shape;52;p52"/>
          <p:cNvSpPr txBox="1">
            <a:spLocks noGrp="1"/>
          </p:cNvSpPr>
          <p:nvPr>
            <p:ph type="ctrTitle"/>
          </p:nvPr>
        </p:nvSpPr>
        <p:spPr>
          <a:xfrm>
            <a:off x="342899" y="1906046"/>
            <a:ext cx="7843200" cy="11670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100"/>
              <a:buFont typeface="Arial"/>
              <a:buNone/>
              <a:defRPr sz="4100" b="1">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3" name="Google Shape;53;p52"/>
          <p:cNvSpPr txBox="1">
            <a:spLocks noGrp="1"/>
          </p:cNvSpPr>
          <p:nvPr>
            <p:ph type="subTitle" idx="1"/>
          </p:nvPr>
        </p:nvSpPr>
        <p:spPr>
          <a:xfrm>
            <a:off x="342900" y="3220092"/>
            <a:ext cx="3059700" cy="6999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Clr>
                <a:schemeClr val="lt1"/>
              </a:buClr>
              <a:buSzPts val="1200"/>
              <a:buNone/>
              <a:defRPr sz="1200">
                <a:solidFill>
                  <a:schemeClr val="lt1"/>
                </a:solidFill>
              </a:defRPr>
            </a:lvl1pPr>
            <a:lvl2pPr lvl="1" algn="ctr">
              <a:lnSpc>
                <a:spcPct val="90000"/>
              </a:lnSpc>
              <a:spcBef>
                <a:spcPts val="1200"/>
              </a:spcBef>
              <a:spcAft>
                <a:spcPts val="0"/>
              </a:spcAft>
              <a:buClr>
                <a:schemeClr val="dk1"/>
              </a:buClr>
              <a:buSzPts val="1500"/>
              <a:buNone/>
              <a:defRPr sz="1500"/>
            </a:lvl2pPr>
            <a:lvl3pPr lvl="2" algn="ctr">
              <a:lnSpc>
                <a:spcPct val="90000"/>
              </a:lnSpc>
              <a:spcBef>
                <a:spcPts val="1200"/>
              </a:spcBef>
              <a:spcAft>
                <a:spcPts val="0"/>
              </a:spcAft>
              <a:buClr>
                <a:schemeClr val="dk1"/>
              </a:buClr>
              <a:buSzPts val="1400"/>
              <a:buNone/>
              <a:defRPr sz="1400"/>
            </a:lvl3pPr>
            <a:lvl4pPr lvl="3" algn="ctr">
              <a:lnSpc>
                <a:spcPct val="90000"/>
              </a:lnSpc>
              <a:spcBef>
                <a:spcPts val="1200"/>
              </a:spcBef>
              <a:spcAft>
                <a:spcPts val="0"/>
              </a:spcAft>
              <a:buClr>
                <a:schemeClr val="dk1"/>
              </a:buClr>
              <a:buSzPts val="1200"/>
              <a:buNone/>
              <a:defRPr sz="1200"/>
            </a:lvl4pPr>
            <a:lvl5pPr lvl="4" algn="ctr">
              <a:lnSpc>
                <a:spcPct val="90000"/>
              </a:lnSpc>
              <a:spcBef>
                <a:spcPts val="1200"/>
              </a:spcBef>
              <a:spcAft>
                <a:spcPts val="0"/>
              </a:spcAft>
              <a:buClr>
                <a:schemeClr val="dk1"/>
              </a:buClr>
              <a:buSzPts val="1200"/>
              <a:buNone/>
              <a:defRPr sz="1200"/>
            </a:lvl5pPr>
            <a:lvl6pPr lvl="5" algn="ctr">
              <a:lnSpc>
                <a:spcPct val="90000"/>
              </a:lnSpc>
              <a:spcBef>
                <a:spcPts val="1200"/>
              </a:spcBef>
              <a:spcAft>
                <a:spcPts val="0"/>
              </a:spcAft>
              <a:buClr>
                <a:schemeClr val="dk1"/>
              </a:buClr>
              <a:buSzPts val="1200"/>
              <a:buNone/>
              <a:defRPr sz="1200"/>
            </a:lvl6pPr>
            <a:lvl7pPr lvl="6" algn="ctr">
              <a:lnSpc>
                <a:spcPct val="90000"/>
              </a:lnSpc>
              <a:spcBef>
                <a:spcPts val="1200"/>
              </a:spcBef>
              <a:spcAft>
                <a:spcPts val="0"/>
              </a:spcAft>
              <a:buClr>
                <a:schemeClr val="dk1"/>
              </a:buClr>
              <a:buSzPts val="1200"/>
              <a:buNone/>
              <a:defRPr sz="1200"/>
            </a:lvl7pPr>
            <a:lvl8pPr lvl="7" algn="ctr">
              <a:lnSpc>
                <a:spcPct val="90000"/>
              </a:lnSpc>
              <a:spcBef>
                <a:spcPts val="1200"/>
              </a:spcBef>
              <a:spcAft>
                <a:spcPts val="0"/>
              </a:spcAft>
              <a:buClr>
                <a:schemeClr val="dk1"/>
              </a:buClr>
              <a:buSzPts val="1200"/>
              <a:buNone/>
              <a:defRPr sz="1200"/>
            </a:lvl8pPr>
            <a:lvl9pPr lvl="8" algn="ctr">
              <a:lnSpc>
                <a:spcPct val="90000"/>
              </a:lnSpc>
              <a:spcBef>
                <a:spcPts val="1200"/>
              </a:spcBef>
              <a:spcAft>
                <a:spcPts val="1200"/>
              </a:spcAft>
              <a:buClr>
                <a:schemeClr val="dk1"/>
              </a:buClr>
              <a:buSzPts val="1200"/>
              <a:buNone/>
              <a:defRPr sz="1200"/>
            </a:lvl9pPr>
          </a:lstStyle>
          <a:p>
            <a:endParaRPr/>
          </a:p>
        </p:txBody>
      </p:sp>
      <p:pic>
        <p:nvPicPr>
          <p:cNvPr id="54" name="Google Shape;54;p52"/>
          <p:cNvPicPr preferRelativeResize="0"/>
          <p:nvPr/>
        </p:nvPicPr>
        <p:blipFill rotWithShape="1">
          <a:blip r:embed="rId3">
            <a:alphaModFix/>
          </a:blip>
          <a:srcRect/>
          <a:stretch/>
        </p:blipFill>
        <p:spPr>
          <a:xfrm>
            <a:off x="5681122" y="427957"/>
            <a:ext cx="3117109" cy="78595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7442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6"/>
        <p:cNvGrpSpPr/>
        <p:nvPr/>
      </p:nvGrpSpPr>
      <p:grpSpPr>
        <a:xfrm>
          <a:off x="0" y="0"/>
          <a:ext cx="0" cy="0"/>
          <a:chOff x="0" y="0"/>
          <a:chExt cx="0" cy="0"/>
        </a:xfrm>
      </p:grpSpPr>
      <p:sp>
        <p:nvSpPr>
          <p:cNvPr id="77" name="Google Shape;77;p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78" name="Google Shape;78;p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79" name="Google Shape;79;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70024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42"/>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4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4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46"/>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46"/>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47"/>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4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48"/>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48"/>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48"/>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49"/>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05825822"/>
      </p:ext>
    </p:extLst>
  </p:cSld>
  <p:clrMap bg1="lt1" tx1="dk1" bg2="dk2" tx2="lt2" accent1="accent1" accent2="accent2" accent3="accent3" accent4="accent4" accent5="accent5" accent6="accent6" hlink="hlink" folHlink="folHlink"/>
  <p:sldLayoutIdLst>
    <p:sldLayoutId id="214748369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71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sp>
        <p:nvSpPr>
          <p:cNvPr id="73" name="Google Shape;73;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4" name="Google Shape;74;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5" name="Google Shape;75;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37154644"/>
      </p:ext>
    </p:extLst>
  </p:cSld>
  <p:clrMap bg1="lt1" tx1="dk1" bg2="dk2" tx2="lt2" accent1="accent1" accent2="accent2" accent3="accent3" accent4="accent4" accent5="accent5" accent6="accent6" hlink="hlink" folHlink="folHlink"/>
  <p:sldLayoutIdLst>
    <p:sldLayoutId id="214748371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9.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hyperlink" Target="https://hbr.org/2018/02/stay-at-home-moms-are-half-as-likely-to-get-a-job-interview-as-moms-who-got-laid-off" TargetMode="External"/><Relationship Id="rId5" Type="http://schemas.openxmlformats.org/officeDocument/2006/relationships/image" Target="../media/image9.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hyperlink" Target="https://pathforward.org/participant-spotlight-rachna-pardeshi/" TargetMode="External"/><Relationship Id="rId13" Type="http://schemas.openxmlformats.org/officeDocument/2006/relationships/image" Target="../media/image20.jpg"/><Relationship Id="rId18" Type="http://schemas.openxmlformats.org/officeDocument/2006/relationships/image" Target="../media/image25.jpg"/><Relationship Id="rId3" Type="http://schemas.openxmlformats.org/officeDocument/2006/relationships/image" Target="../media/image5.png"/><Relationship Id="rId21" Type="http://schemas.openxmlformats.org/officeDocument/2006/relationships/hyperlink" Target="https://pathforward.org/participant-spotlight-alicia-schober/" TargetMode="External"/><Relationship Id="rId7" Type="http://schemas.openxmlformats.org/officeDocument/2006/relationships/hyperlink" Target="https://pathforward.org/participant-spotlight-richard-geohaghan/" TargetMode="External"/><Relationship Id="rId12" Type="http://schemas.openxmlformats.org/officeDocument/2006/relationships/image" Target="../media/image19.png"/><Relationship Id="rId17" Type="http://schemas.openxmlformats.org/officeDocument/2006/relationships/image" Target="../media/image24.jpg"/><Relationship Id="rId2" Type="http://schemas.openxmlformats.org/officeDocument/2006/relationships/notesSlide" Target="../notesSlides/notesSlide28.xml"/><Relationship Id="rId16" Type="http://schemas.openxmlformats.org/officeDocument/2006/relationships/image" Target="../media/image23.jpg"/><Relationship Id="rId20" Type="http://schemas.openxmlformats.org/officeDocument/2006/relationships/hyperlink" Target="https://www.pathforward.org/path-forward-success-stories/" TargetMode="External"/><Relationship Id="rId1" Type="http://schemas.openxmlformats.org/officeDocument/2006/relationships/slideLayout" Target="../slideLayouts/slideLayout15.xml"/><Relationship Id="rId6" Type="http://schemas.openxmlformats.org/officeDocument/2006/relationships/hyperlink" Target="https://pathforward.org/success-story-isabela-quitzau-conceicao/" TargetMode="External"/><Relationship Id="rId11" Type="http://schemas.openxmlformats.org/officeDocument/2006/relationships/hyperlink" Target="https://pathforward.org/participant-spotlight-vmware-2020-cohort/" TargetMode="External"/><Relationship Id="rId5" Type="http://schemas.openxmlformats.org/officeDocument/2006/relationships/hyperlink" Target="https://www.pathforward.org/participant-spotlight-cathy-kawamoto/" TargetMode="External"/><Relationship Id="rId15" Type="http://schemas.openxmlformats.org/officeDocument/2006/relationships/image" Target="../media/image22.jpg"/><Relationship Id="rId10" Type="http://schemas.openxmlformats.org/officeDocument/2006/relationships/hyperlink" Target="https://pathforward.org/participant-spotlight-payal-chopra/" TargetMode="External"/><Relationship Id="rId19"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hyperlink" Target="https://pathforward.org/participant-spotlight-pratyusha-sampathirao/" TargetMode="External"/><Relationship Id="rId14" Type="http://schemas.openxmlformats.org/officeDocument/2006/relationships/image" Target="../media/image21.jpg"/><Relationship Id="rId22" Type="http://schemas.openxmlformats.org/officeDocument/2006/relationships/image" Target="../media/image26.jp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54"/>
          <p:cNvPicPr preferRelativeResize="0"/>
          <p:nvPr/>
        </p:nvPicPr>
        <p:blipFill rotWithShape="1">
          <a:blip r:embed="rId3">
            <a:alphaModFix/>
          </a:blip>
          <a:srcRect/>
          <a:stretch/>
        </p:blipFill>
        <p:spPr>
          <a:xfrm>
            <a:off x="1" y="2"/>
            <a:ext cx="9233210" cy="5143499"/>
          </a:xfrm>
          <a:prstGeom prst="rect">
            <a:avLst/>
          </a:prstGeom>
          <a:noFill/>
          <a:ln>
            <a:noFill/>
          </a:ln>
        </p:spPr>
      </p:pic>
      <p:pic>
        <p:nvPicPr>
          <p:cNvPr id="347" name="Google Shape;347;p54"/>
          <p:cNvPicPr preferRelativeResize="0"/>
          <p:nvPr/>
        </p:nvPicPr>
        <p:blipFill rotWithShape="1">
          <a:blip r:embed="rId4">
            <a:alphaModFix/>
          </a:blip>
          <a:srcRect/>
          <a:stretch/>
        </p:blipFill>
        <p:spPr>
          <a:xfrm>
            <a:off x="354139" y="4606400"/>
            <a:ext cx="1723325" cy="434175"/>
          </a:xfrm>
          <a:prstGeom prst="rect">
            <a:avLst/>
          </a:prstGeom>
          <a:noFill/>
          <a:ln>
            <a:noFill/>
          </a:ln>
        </p:spPr>
      </p:pic>
      <p:sp>
        <p:nvSpPr>
          <p:cNvPr id="3" name="Google Shape;155;p7">
            <a:extLst>
              <a:ext uri="{FF2B5EF4-FFF2-40B4-BE49-F238E27FC236}">
                <a16:creationId xmlns:a16="http://schemas.microsoft.com/office/drawing/2014/main" id="{4CBB9BD2-D172-DB8E-7BFD-F32A239EF365}"/>
              </a:ext>
            </a:extLst>
          </p:cNvPr>
          <p:cNvSpPr txBox="1">
            <a:spLocks/>
          </p:cNvSpPr>
          <p:nvPr/>
        </p:nvSpPr>
        <p:spPr>
          <a:xfrm>
            <a:off x="414339" y="1031000"/>
            <a:ext cx="8516597" cy="3575400"/>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4C4B4D"/>
              </a:buClr>
              <a:buSzPts val="2800"/>
              <a:buFont typeface="Arial"/>
              <a:buNone/>
              <a:defRPr sz="2800" b="0" i="0" u="none" strike="noStrike" cap="none">
                <a:solidFill>
                  <a:srgbClr val="4C4B4D"/>
                </a:solidFill>
                <a:latin typeface="Arial"/>
                <a:ea typeface="Arial"/>
                <a:cs typeface="Arial"/>
                <a:sym typeface="Arial"/>
              </a:defRPr>
            </a:lvl1pPr>
            <a:lvl2pPr marL="914400" marR="0" lvl="1" indent="-331469" algn="ctr" rtl="0">
              <a:lnSpc>
                <a:spcPct val="100000"/>
              </a:lnSpc>
              <a:spcBef>
                <a:spcPts val="0"/>
              </a:spcBef>
              <a:spcAft>
                <a:spcPts val="0"/>
              </a:spcAft>
              <a:buClr>
                <a:srgbClr val="4C4B4D"/>
              </a:buClr>
              <a:buSzPts val="2800"/>
              <a:buFont typeface="Arial"/>
              <a:buNone/>
              <a:defRPr sz="2800" b="0" i="0" u="none" strike="noStrike" cap="none">
                <a:solidFill>
                  <a:srgbClr val="4C4B4D"/>
                </a:solidFill>
                <a:latin typeface="Arial"/>
                <a:ea typeface="Arial"/>
                <a:cs typeface="Arial"/>
                <a:sym typeface="Arial"/>
              </a:defRPr>
            </a:lvl2pPr>
            <a:lvl3pPr marL="1371600" marR="0" lvl="2" indent="-320039" algn="ctr" rtl="0">
              <a:lnSpc>
                <a:spcPct val="100000"/>
              </a:lnSpc>
              <a:spcBef>
                <a:spcPts val="0"/>
              </a:spcBef>
              <a:spcAft>
                <a:spcPts val="0"/>
              </a:spcAft>
              <a:buClr>
                <a:srgbClr val="4C4B4D"/>
              </a:buClr>
              <a:buSzPts val="2800"/>
              <a:buFont typeface="Arial"/>
              <a:buNone/>
              <a:defRPr sz="2800" b="0" i="0" u="none" strike="noStrike" cap="none">
                <a:solidFill>
                  <a:srgbClr val="4C4B4D"/>
                </a:solidFill>
                <a:latin typeface="Arial"/>
                <a:ea typeface="Arial"/>
                <a:cs typeface="Arial"/>
                <a:sym typeface="Arial"/>
              </a:defRPr>
            </a:lvl3pPr>
            <a:lvl4pPr marL="1828800" marR="0" lvl="3" indent="-308610" algn="ctr" rtl="0">
              <a:lnSpc>
                <a:spcPct val="100000"/>
              </a:lnSpc>
              <a:spcBef>
                <a:spcPts val="0"/>
              </a:spcBef>
              <a:spcAft>
                <a:spcPts val="0"/>
              </a:spcAft>
              <a:buClr>
                <a:srgbClr val="4C4B4D"/>
              </a:buClr>
              <a:buSzPts val="2800"/>
              <a:buFont typeface="Arial"/>
              <a:buNone/>
              <a:defRPr sz="2800" b="0" i="0" u="none" strike="noStrike" cap="none">
                <a:solidFill>
                  <a:srgbClr val="4C4B4D"/>
                </a:solidFill>
                <a:latin typeface="Arial"/>
                <a:ea typeface="Arial"/>
                <a:cs typeface="Arial"/>
                <a:sym typeface="Arial"/>
              </a:defRPr>
            </a:lvl4pPr>
            <a:lvl5pPr marL="2286000" marR="0" lvl="4" indent="-297179" algn="ctr" rtl="0">
              <a:lnSpc>
                <a:spcPct val="100000"/>
              </a:lnSpc>
              <a:spcBef>
                <a:spcPts val="0"/>
              </a:spcBef>
              <a:spcAft>
                <a:spcPts val="0"/>
              </a:spcAft>
              <a:buClr>
                <a:srgbClr val="4C4B4D"/>
              </a:buClr>
              <a:buSzPts val="2800"/>
              <a:buFont typeface="Arial"/>
              <a:buNone/>
              <a:defRPr sz="2800" b="0" i="0" u="none" strike="noStrike" cap="none">
                <a:solidFill>
                  <a:srgbClr val="4C4B4D"/>
                </a:solidFill>
                <a:latin typeface="Arial"/>
                <a:ea typeface="Arial"/>
                <a:cs typeface="Arial"/>
                <a:sym typeface="Arial"/>
              </a:defRPr>
            </a:lvl5pPr>
            <a:lvl6pPr marL="2743200" marR="0" lvl="5" indent="-355600"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L="3200400" marR="0" lvl="6" indent="-355600"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L="3657600" marR="0" lvl="7" indent="-355600"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L="4114800" marR="0" lvl="8" indent="-355600"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125726" indent="0" algn="l">
              <a:spcBef>
                <a:spcPts val="960"/>
              </a:spcBef>
              <a:buSzPts val="1620"/>
            </a:pPr>
            <a:r>
              <a:rPr lang="en-US" sz="2600" dirty="0">
                <a:solidFill>
                  <a:schemeClr val="bg1"/>
                </a:solidFill>
              </a:rPr>
              <a:t>Thank you for downloading this deck. To help you make the most of it, please keep the following in mind:</a:t>
            </a:r>
          </a:p>
          <a:p>
            <a:pPr marL="125726" indent="0" algn="l">
              <a:spcBef>
                <a:spcPts val="960"/>
              </a:spcBef>
              <a:buSzPts val="1620"/>
            </a:pPr>
            <a:endParaRPr lang="en-US" sz="400" dirty="0">
              <a:solidFill>
                <a:schemeClr val="bg1"/>
              </a:solidFill>
            </a:endParaRPr>
          </a:p>
          <a:p>
            <a:pPr marL="582914" indent="-457189" algn="l">
              <a:spcBef>
                <a:spcPts val="960"/>
              </a:spcBef>
              <a:buClr>
                <a:schemeClr val="bg1"/>
              </a:buClr>
              <a:buSzPts val="1620"/>
              <a:buFont typeface="Arial" panose="020B0604020202020204" pitchFamily="34" charset="0"/>
              <a:buChar char="•"/>
            </a:pPr>
            <a:r>
              <a:rPr lang="en-US" sz="1900" b="1" dirty="0">
                <a:solidFill>
                  <a:schemeClr val="bg1"/>
                </a:solidFill>
              </a:rPr>
              <a:t>When to use: </a:t>
            </a:r>
            <a:r>
              <a:rPr lang="en-US" sz="1900" dirty="0">
                <a:solidFill>
                  <a:schemeClr val="bg1"/>
                </a:solidFill>
              </a:rPr>
              <a:t>After you’ve selected the roles and know who the recruiters and hiring managers are</a:t>
            </a:r>
          </a:p>
          <a:p>
            <a:pPr marL="582914" indent="-457189" algn="l">
              <a:spcBef>
                <a:spcPts val="960"/>
              </a:spcBef>
              <a:buClr>
                <a:schemeClr val="bg1"/>
              </a:buClr>
              <a:buSzPts val="1620"/>
              <a:buFont typeface="Arial" panose="020B0604020202020204" pitchFamily="34" charset="0"/>
              <a:buChar char="•"/>
            </a:pPr>
            <a:r>
              <a:rPr lang="en-US" sz="1900" b="1" dirty="0">
                <a:solidFill>
                  <a:schemeClr val="bg1"/>
                </a:solidFill>
              </a:rPr>
              <a:t>Intended Audience: </a:t>
            </a:r>
            <a:r>
              <a:rPr lang="en-US" sz="1900" dirty="0">
                <a:solidFill>
                  <a:schemeClr val="bg1"/>
                </a:solidFill>
              </a:rPr>
              <a:t>recruiters, hiring managers, interview panelists, and anyone else involved in the recruitment process</a:t>
            </a:r>
          </a:p>
          <a:p>
            <a:pPr marL="582914" indent="-457189" algn="l">
              <a:spcBef>
                <a:spcPts val="960"/>
              </a:spcBef>
              <a:buClr>
                <a:schemeClr val="bg1"/>
              </a:buClr>
              <a:buSzPts val="1620"/>
              <a:buFont typeface="Arial" panose="020B0604020202020204" pitchFamily="34" charset="0"/>
              <a:buChar char="•"/>
            </a:pPr>
            <a:r>
              <a:rPr lang="en-US" sz="1900" b="1" dirty="0">
                <a:solidFill>
                  <a:schemeClr val="bg1"/>
                </a:solidFill>
              </a:rPr>
              <a:t>Goal of training: </a:t>
            </a:r>
            <a:r>
              <a:rPr lang="en-US" sz="1900" dirty="0">
                <a:solidFill>
                  <a:schemeClr val="bg1"/>
                </a:solidFill>
              </a:rPr>
              <a:t>Prepare the entire hiring team for recruitment, including overcome bias and best interview returners</a:t>
            </a:r>
          </a:p>
          <a:p>
            <a:pPr marL="582914" indent="-457189" algn="l">
              <a:spcBef>
                <a:spcPts val="960"/>
              </a:spcBef>
              <a:buClr>
                <a:schemeClr val="bg1"/>
              </a:buClr>
              <a:buSzPts val="1620"/>
              <a:buFont typeface="Arial" panose="020B0604020202020204" pitchFamily="34" charset="0"/>
              <a:buChar char="•"/>
            </a:pPr>
            <a:r>
              <a:rPr lang="en-US" sz="1900">
                <a:solidFill>
                  <a:schemeClr val="bg1"/>
                </a:solidFill>
              </a:rPr>
              <a:t>Customize the content and branding of these slides for your program</a:t>
            </a:r>
          </a:p>
          <a:p>
            <a:pPr marL="582914" indent="-457189" algn="l">
              <a:spcBef>
                <a:spcPts val="960"/>
              </a:spcBef>
              <a:buClr>
                <a:schemeClr val="bg1"/>
              </a:buClr>
              <a:buSzPts val="1620"/>
              <a:buFont typeface="Arial" panose="020B0604020202020204" pitchFamily="34" charset="0"/>
              <a:buChar char="•"/>
            </a:pPr>
            <a:endParaRPr lang="en-US" sz="1900" dirty="0">
              <a:solidFill>
                <a:schemeClr val="bg1"/>
              </a:solidFill>
            </a:endParaRPr>
          </a:p>
          <a:p>
            <a:pPr marL="125726" indent="0" algn="l">
              <a:spcBef>
                <a:spcPts val="960"/>
              </a:spcBef>
              <a:buSzPts val="1620"/>
            </a:pPr>
            <a:endParaRPr lang="en-US" dirty="0"/>
          </a:p>
        </p:txBody>
      </p:sp>
      <p:sp>
        <p:nvSpPr>
          <p:cNvPr id="4" name="Google Shape;154;p7">
            <a:extLst>
              <a:ext uri="{FF2B5EF4-FFF2-40B4-BE49-F238E27FC236}">
                <a16:creationId xmlns:a16="http://schemas.microsoft.com/office/drawing/2014/main" id="{8913C345-1D48-082D-AE60-996A76095455}"/>
              </a:ext>
            </a:extLst>
          </p:cNvPr>
          <p:cNvSpPr txBox="1">
            <a:spLocks/>
          </p:cNvSpPr>
          <p:nvPr/>
        </p:nvSpPr>
        <p:spPr>
          <a:xfrm>
            <a:off x="414338" y="79375"/>
            <a:ext cx="8229600" cy="857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5200"/>
              <a:buFont typeface="Arial"/>
              <a:buNone/>
              <a:defRPr sz="5200" b="1" i="0" u="none" strike="noStrike" cap="none">
                <a:solidFill>
                  <a:srgbClr val="4C4B4D"/>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None/>
              <a:defRPr sz="5200" b="1" i="0" u="none" strike="noStrike" cap="none">
                <a:solidFill>
                  <a:srgbClr val="4C4B4D"/>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None/>
              <a:defRPr sz="5200" b="1" i="0" u="none" strike="noStrike" cap="none">
                <a:solidFill>
                  <a:srgbClr val="4C4B4D"/>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None/>
              <a:defRPr sz="5200" b="1" i="0" u="none" strike="noStrike" cap="none">
                <a:solidFill>
                  <a:srgbClr val="4C4B4D"/>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None/>
              <a:defRPr sz="5200" b="1" i="0" u="none" strike="noStrike" cap="none">
                <a:solidFill>
                  <a:srgbClr val="4C4B4D"/>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None/>
              <a:defRPr sz="5200" b="1" i="0" u="none" strike="noStrike" cap="none">
                <a:solidFill>
                  <a:srgbClr val="4C4B4D"/>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None/>
              <a:defRPr sz="5200" b="1" i="0" u="none" strike="noStrike" cap="none">
                <a:solidFill>
                  <a:srgbClr val="4C4B4D"/>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None/>
              <a:defRPr sz="5200" b="1" i="0" u="none" strike="noStrike" cap="none">
                <a:solidFill>
                  <a:srgbClr val="4C4B4D"/>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None/>
              <a:defRPr sz="5200" b="1" i="0" u="none" strike="noStrike" cap="none">
                <a:solidFill>
                  <a:srgbClr val="4C4B4D"/>
                </a:solidFill>
                <a:latin typeface="Arial"/>
                <a:ea typeface="Arial"/>
                <a:cs typeface="Arial"/>
                <a:sym typeface="Arial"/>
              </a:defRPr>
            </a:lvl9pPr>
          </a:lstStyle>
          <a:p>
            <a:pPr>
              <a:buSzPts val="1400"/>
            </a:pPr>
            <a:r>
              <a:rPr lang="en-US" sz="4000" dirty="0">
                <a:solidFill>
                  <a:schemeClr val="lt1"/>
                </a:solidFill>
              </a:rPr>
              <a:t>Kick-off Session</a:t>
            </a:r>
            <a:endParaRPr lang="en-US" sz="4000" dirty="0"/>
          </a:p>
        </p:txBody>
      </p:sp>
    </p:spTree>
    <p:extLst>
      <p:ext uri="{BB962C8B-B14F-4D97-AF65-F5344CB8AC3E}">
        <p14:creationId xmlns:p14="http://schemas.microsoft.com/office/powerpoint/2010/main" val="513310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9"/>
          <p:cNvPicPr preferRelativeResize="0"/>
          <p:nvPr/>
        </p:nvPicPr>
        <p:blipFill rotWithShape="1">
          <a:blip r:embed="rId3">
            <a:alphaModFix/>
          </a:blip>
          <a:srcRect/>
          <a:stretch/>
        </p:blipFill>
        <p:spPr>
          <a:xfrm>
            <a:off x="466725" y="0"/>
            <a:ext cx="2057400" cy="95250"/>
          </a:xfrm>
          <a:prstGeom prst="rect">
            <a:avLst/>
          </a:prstGeom>
          <a:noFill/>
          <a:ln>
            <a:noFill/>
          </a:ln>
        </p:spPr>
      </p:pic>
      <p:pic>
        <p:nvPicPr>
          <p:cNvPr id="80" name="Google Shape;80;p19"/>
          <p:cNvPicPr preferRelativeResize="0"/>
          <p:nvPr/>
        </p:nvPicPr>
        <p:blipFill rotWithShape="1">
          <a:blip r:embed="rId4">
            <a:alphaModFix/>
          </a:blip>
          <a:srcRect/>
          <a:stretch/>
        </p:blipFill>
        <p:spPr>
          <a:xfrm>
            <a:off x="0" y="5105101"/>
            <a:ext cx="9144000" cy="66025"/>
          </a:xfrm>
          <a:prstGeom prst="rect">
            <a:avLst/>
          </a:prstGeom>
          <a:noFill/>
          <a:ln>
            <a:noFill/>
          </a:ln>
        </p:spPr>
      </p:pic>
      <p:sp>
        <p:nvSpPr>
          <p:cNvPr id="87" name="Google Shape;87;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a:lstStyle>
          <a:p>
            <a:pPr marL="0" lvl="0" indent="0" algn="r" rtl="0">
              <a:lnSpc>
                <a:spcPct val="100000"/>
              </a:lnSpc>
              <a:spcBef>
                <a:spcPts val="0"/>
              </a:spcBef>
              <a:spcAft>
                <a:spcPts val="0"/>
              </a:spcAft>
              <a:buSzPts val="1000"/>
              <a:buNone/>
            </a:pPr>
            <a:fld id="{00000000-1234-1234-1234-123412341234}" type="slidenum">
              <a:rPr lang="en"/>
              <a:pPr marL="0" lvl="0" indent="0" algn="r" rtl="0">
                <a:lnSpc>
                  <a:spcPct val="100000"/>
                </a:lnSpc>
                <a:spcBef>
                  <a:spcPts val="0"/>
                </a:spcBef>
                <a:spcAft>
                  <a:spcPts val="0"/>
                </a:spcAft>
                <a:buSzPts val="1000"/>
                <a:buNone/>
              </a:pPr>
              <a:t>10</a:t>
            </a:fld>
            <a:endParaRPr/>
          </a:p>
        </p:txBody>
      </p:sp>
      <p:pic>
        <p:nvPicPr>
          <p:cNvPr id="1026" name="Picture 2">
            <a:extLst>
              <a:ext uri="{FF2B5EF4-FFF2-40B4-BE49-F238E27FC236}">
                <a16:creationId xmlns:a16="http://schemas.microsoft.com/office/drawing/2014/main" id="{D5E4CA83-C11B-5E0A-8106-8BC716BC08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9666" y="1533778"/>
            <a:ext cx="3604334" cy="3604334"/>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164;p25">
            <a:extLst>
              <a:ext uri="{FF2B5EF4-FFF2-40B4-BE49-F238E27FC236}">
                <a16:creationId xmlns:a16="http://schemas.microsoft.com/office/drawing/2014/main" id="{A6B1D59B-C90E-7614-135D-86A028112455}"/>
              </a:ext>
            </a:extLst>
          </p:cNvPr>
          <p:cNvPicPr preferRelativeResize="0"/>
          <p:nvPr/>
        </p:nvPicPr>
        <p:blipFill rotWithShape="1">
          <a:blip r:embed="rId6">
            <a:alphaModFix/>
          </a:blip>
          <a:srcRect/>
          <a:stretch/>
        </p:blipFill>
        <p:spPr>
          <a:xfrm>
            <a:off x="354126" y="4617875"/>
            <a:ext cx="1723300" cy="434175"/>
          </a:xfrm>
          <a:prstGeom prst="rect">
            <a:avLst/>
          </a:prstGeom>
          <a:noFill/>
          <a:ln>
            <a:noFill/>
          </a:ln>
        </p:spPr>
      </p:pic>
      <p:sp>
        <p:nvSpPr>
          <p:cNvPr id="4" name="Google Shape;351;p10">
            <a:extLst>
              <a:ext uri="{FF2B5EF4-FFF2-40B4-BE49-F238E27FC236}">
                <a16:creationId xmlns:a16="http://schemas.microsoft.com/office/drawing/2014/main" id="{3A215059-2444-144B-A470-B2E9DC010D1D}"/>
              </a:ext>
            </a:extLst>
          </p:cNvPr>
          <p:cNvSpPr txBox="1">
            <a:spLocks/>
          </p:cNvSpPr>
          <p:nvPr/>
        </p:nvSpPr>
        <p:spPr>
          <a:xfrm>
            <a:off x="466725" y="245291"/>
            <a:ext cx="7556500" cy="2510946"/>
          </a:xfrm>
          <a:prstGeom prst="rect">
            <a:avLst/>
          </a:prstGeom>
          <a:noFill/>
          <a:ln>
            <a:noFill/>
          </a:ln>
        </p:spPr>
        <p:txBody>
          <a:bodyPr spcFirstLastPara="1" wrap="square" lIns="68569" tIns="34275" rIns="68569" bIns="3427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buClr>
                <a:srgbClr val="000000"/>
              </a:buClr>
              <a:buSzPts val="1400"/>
            </a:pPr>
            <a:r>
              <a:rPr lang="en-US" sz="6000" b="1" i="1" dirty="0">
                <a:solidFill>
                  <a:schemeClr val="tx1"/>
                </a:solidFill>
              </a:rPr>
              <a:t>Recruiting &amp; Interviewing </a:t>
            </a:r>
            <a:endParaRPr lang="en-US" sz="788" dirty="0">
              <a:solidFill>
                <a:schemeClr val="tx1"/>
              </a:solidFill>
            </a:endParaRPr>
          </a:p>
        </p:txBody>
      </p:sp>
    </p:spTree>
    <p:extLst>
      <p:ext uri="{BB962C8B-B14F-4D97-AF65-F5344CB8AC3E}">
        <p14:creationId xmlns:p14="http://schemas.microsoft.com/office/powerpoint/2010/main" val="271658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6" name="Google Shape;186;p11"/>
          <p:cNvPicPr preferRelativeResize="0"/>
          <p:nvPr/>
        </p:nvPicPr>
        <p:blipFill rotWithShape="1">
          <a:blip r:embed="rId3">
            <a:alphaModFix/>
          </a:blip>
          <a:srcRect/>
          <a:stretch/>
        </p:blipFill>
        <p:spPr>
          <a:xfrm>
            <a:off x="466725" y="0"/>
            <a:ext cx="2057400" cy="95250"/>
          </a:xfrm>
          <a:prstGeom prst="rect">
            <a:avLst/>
          </a:prstGeom>
          <a:noFill/>
          <a:ln>
            <a:noFill/>
          </a:ln>
        </p:spPr>
      </p:pic>
      <p:pic>
        <p:nvPicPr>
          <p:cNvPr id="187" name="Google Shape;187;p11"/>
          <p:cNvPicPr preferRelativeResize="0"/>
          <p:nvPr/>
        </p:nvPicPr>
        <p:blipFill rotWithShape="1">
          <a:blip r:embed="rId4">
            <a:alphaModFix/>
          </a:blip>
          <a:srcRect/>
          <a:stretch/>
        </p:blipFill>
        <p:spPr>
          <a:xfrm>
            <a:off x="0" y="5105100"/>
            <a:ext cx="9144000" cy="66025"/>
          </a:xfrm>
          <a:prstGeom prst="rect">
            <a:avLst/>
          </a:prstGeom>
          <a:noFill/>
          <a:ln>
            <a:noFill/>
          </a:ln>
        </p:spPr>
      </p:pic>
      <p:pic>
        <p:nvPicPr>
          <p:cNvPr id="188" name="Google Shape;188;p11"/>
          <p:cNvPicPr preferRelativeResize="0"/>
          <p:nvPr/>
        </p:nvPicPr>
        <p:blipFill rotWithShape="1">
          <a:blip r:embed="rId5">
            <a:alphaModFix/>
          </a:blip>
          <a:srcRect/>
          <a:stretch/>
        </p:blipFill>
        <p:spPr>
          <a:xfrm>
            <a:off x="354125" y="4617875"/>
            <a:ext cx="1723300" cy="434175"/>
          </a:xfrm>
          <a:prstGeom prst="rect">
            <a:avLst/>
          </a:prstGeom>
          <a:noFill/>
          <a:ln>
            <a:noFill/>
          </a:ln>
        </p:spPr>
      </p:pic>
      <p:sp>
        <p:nvSpPr>
          <p:cNvPr id="189" name="Google Shape;189;p11"/>
          <p:cNvSpPr txBox="1"/>
          <p:nvPr/>
        </p:nvSpPr>
        <p:spPr>
          <a:xfrm>
            <a:off x="354125" y="274275"/>
            <a:ext cx="8323200" cy="513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US" sz="3200" b="1" i="0" u="none" strike="noStrike" cap="none">
                <a:solidFill>
                  <a:schemeClr val="dk1"/>
                </a:solidFill>
                <a:latin typeface="Arial"/>
                <a:ea typeface="Arial"/>
                <a:cs typeface="Arial"/>
                <a:sym typeface="Arial"/>
              </a:rPr>
              <a:t>Recruitment Logistics</a:t>
            </a:r>
            <a:endParaRPr sz="3200" b="1" i="0" u="none" strike="noStrike" cap="none">
              <a:solidFill>
                <a:schemeClr val="dk1"/>
              </a:solidFill>
              <a:latin typeface="Arial"/>
              <a:ea typeface="Arial"/>
              <a:cs typeface="Arial"/>
              <a:sym typeface="Arial"/>
            </a:endParaRPr>
          </a:p>
        </p:txBody>
      </p:sp>
      <p:pic>
        <p:nvPicPr>
          <p:cNvPr id="190" name="Google Shape;190;p11"/>
          <p:cNvPicPr preferRelativeResize="0"/>
          <p:nvPr/>
        </p:nvPicPr>
        <p:blipFill rotWithShape="1">
          <a:blip r:embed="rId6">
            <a:alphaModFix/>
          </a:blip>
          <a:srcRect/>
          <a:stretch/>
        </p:blipFill>
        <p:spPr>
          <a:xfrm>
            <a:off x="457200" y="792499"/>
            <a:ext cx="371475" cy="9525"/>
          </a:xfrm>
          <a:prstGeom prst="rect">
            <a:avLst/>
          </a:prstGeom>
          <a:noFill/>
          <a:ln>
            <a:noFill/>
          </a:ln>
        </p:spPr>
      </p:pic>
      <p:sp>
        <p:nvSpPr>
          <p:cNvPr id="191" name="Google Shape;191;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11</a:t>
            </a:fld>
            <a:endParaRPr/>
          </a:p>
        </p:txBody>
      </p:sp>
      <p:sp>
        <p:nvSpPr>
          <p:cNvPr id="195" name="Google Shape;195;p11"/>
          <p:cNvSpPr txBox="1"/>
          <p:nvPr/>
        </p:nvSpPr>
        <p:spPr>
          <a:xfrm>
            <a:off x="252180" y="953239"/>
            <a:ext cx="8220278" cy="3513420"/>
          </a:xfrm>
          <a:prstGeom prst="rect">
            <a:avLst/>
          </a:prstGeom>
          <a:noFill/>
          <a:ln>
            <a:noFill/>
          </a:ln>
        </p:spPr>
        <p:txBody>
          <a:bodyPr spcFirstLastPara="1" wrap="square" lIns="91425" tIns="45700" rIns="91425" bIns="45700" anchor="t" anchorCtr="0">
            <a:normAutofit/>
          </a:bodyPr>
          <a:lstStyle/>
          <a:p>
            <a:pPr marL="457200" marR="0" lvl="0" indent="-331470" algn="l" rtl="0">
              <a:lnSpc>
                <a:spcPct val="100000"/>
              </a:lnSpc>
              <a:spcBef>
                <a:spcPts val="480"/>
              </a:spcBef>
              <a:spcAft>
                <a:spcPts val="0"/>
              </a:spcAft>
              <a:buClrTx/>
              <a:buSzPct val="79411"/>
              <a:buFont typeface="Arial"/>
              <a:buChar char="•"/>
            </a:pPr>
            <a:r>
              <a:rPr lang="en-US" sz="2000" b="0" i="0" u="none" strike="noStrike" cap="none" dirty="0">
                <a:solidFill>
                  <a:schemeClr val="tx1"/>
                </a:solidFill>
                <a:latin typeface="Arial"/>
                <a:ea typeface="Arial"/>
                <a:cs typeface="Arial"/>
                <a:sym typeface="Arial"/>
              </a:rPr>
              <a:t>Roles will be/are posted in your ATS, candidates will apply directly to your company, and candidates will be screened by recruiters</a:t>
            </a:r>
          </a:p>
          <a:p>
            <a:pPr marL="125730" marR="0" lvl="0" algn="l" rtl="0">
              <a:lnSpc>
                <a:spcPct val="100000"/>
              </a:lnSpc>
              <a:spcBef>
                <a:spcPts val="480"/>
              </a:spcBef>
              <a:spcAft>
                <a:spcPts val="0"/>
              </a:spcAft>
              <a:buClrTx/>
              <a:buSzPct val="79411"/>
            </a:pPr>
            <a:endParaRPr sz="1200" b="0" i="0" u="none" strike="noStrike" cap="none" dirty="0">
              <a:solidFill>
                <a:schemeClr val="tx1"/>
              </a:solidFill>
              <a:latin typeface="Arial"/>
              <a:ea typeface="Arial"/>
              <a:cs typeface="Arial"/>
              <a:sym typeface="Arial"/>
            </a:endParaRPr>
          </a:p>
          <a:p>
            <a:pPr marL="457200" marR="0" lvl="0" indent="-331470" algn="l" rtl="0">
              <a:lnSpc>
                <a:spcPct val="100000"/>
              </a:lnSpc>
              <a:spcBef>
                <a:spcPts val="480"/>
              </a:spcBef>
              <a:spcAft>
                <a:spcPts val="0"/>
              </a:spcAft>
              <a:buClrTx/>
              <a:buSzPct val="79411"/>
              <a:buFont typeface="Arial"/>
              <a:buChar char="•"/>
            </a:pPr>
            <a:r>
              <a:rPr lang="en-US" sz="2000" b="0" i="0" u="none" strike="noStrike" cap="none" dirty="0">
                <a:solidFill>
                  <a:schemeClr val="tx1"/>
                </a:solidFill>
                <a:latin typeface="Arial"/>
                <a:ea typeface="Arial"/>
                <a:cs typeface="Arial"/>
                <a:sym typeface="Arial"/>
              </a:rPr>
              <a:t>We will promote internally, on social media, and your recruitment team may opt to source eligible candidates using your standard process </a:t>
            </a:r>
          </a:p>
          <a:p>
            <a:pPr marL="125730" marR="0" lvl="0" algn="l" rtl="0">
              <a:lnSpc>
                <a:spcPct val="100000"/>
              </a:lnSpc>
              <a:spcBef>
                <a:spcPts val="480"/>
              </a:spcBef>
              <a:spcAft>
                <a:spcPts val="0"/>
              </a:spcAft>
              <a:buClrTx/>
              <a:buSzPct val="79411"/>
            </a:pPr>
            <a:endParaRPr sz="1200" b="0" i="0" u="none" strike="noStrike" cap="none" dirty="0">
              <a:solidFill>
                <a:schemeClr val="tx1"/>
              </a:solidFill>
              <a:latin typeface="Arial"/>
              <a:ea typeface="Arial"/>
              <a:cs typeface="Arial"/>
              <a:sym typeface="Arial"/>
            </a:endParaRPr>
          </a:p>
          <a:p>
            <a:pPr marL="457200" marR="0" lvl="0" indent="-331470" algn="l" rtl="0">
              <a:lnSpc>
                <a:spcPct val="100000"/>
              </a:lnSpc>
              <a:spcBef>
                <a:spcPts val="480"/>
              </a:spcBef>
              <a:spcAft>
                <a:spcPts val="0"/>
              </a:spcAft>
              <a:buClrTx/>
              <a:buSzPct val="79411"/>
              <a:buFont typeface="Arial"/>
              <a:buChar char="•"/>
            </a:pPr>
            <a:r>
              <a:rPr lang="en-US" sz="2000" b="0" i="0" u="none" strike="noStrike" cap="none" dirty="0">
                <a:solidFill>
                  <a:schemeClr val="tx1"/>
                </a:solidFill>
                <a:latin typeface="Arial"/>
                <a:ea typeface="Arial"/>
                <a:cs typeface="Arial"/>
                <a:sym typeface="Arial"/>
              </a:rPr>
              <a:t>All hiring decisions – for </a:t>
            </a:r>
            <a:r>
              <a:rPr lang="en-US" sz="2000" b="0" i="0" u="none" strike="noStrike" cap="none" dirty="0" err="1">
                <a:solidFill>
                  <a:schemeClr val="tx1"/>
                </a:solidFill>
                <a:latin typeface="Arial"/>
                <a:ea typeface="Arial"/>
                <a:cs typeface="Arial"/>
                <a:sym typeface="Arial"/>
              </a:rPr>
              <a:t>returnship</a:t>
            </a:r>
            <a:r>
              <a:rPr lang="en-US" sz="2000" b="0" i="0" u="none" strike="noStrike" cap="none" dirty="0">
                <a:solidFill>
                  <a:schemeClr val="tx1"/>
                </a:solidFill>
                <a:latin typeface="Arial"/>
                <a:ea typeface="Arial"/>
                <a:cs typeface="Arial"/>
                <a:sym typeface="Arial"/>
              </a:rPr>
              <a:t> and at the end of the program - are made by managers</a:t>
            </a:r>
            <a:endParaRPr sz="1200" b="0" i="0" u="none" strike="noStrike" cap="none" dirty="0">
              <a:solidFill>
                <a:schemeClr val="tx1"/>
              </a:solidFill>
              <a:latin typeface="Arial"/>
              <a:ea typeface="Arial"/>
              <a:cs typeface="Arial"/>
              <a:sym typeface="Arial"/>
            </a:endParaRPr>
          </a:p>
          <a:p>
            <a:pPr marL="457200" marR="0" lvl="0" indent="-228600" algn="l" rtl="0">
              <a:lnSpc>
                <a:spcPct val="100000"/>
              </a:lnSpc>
              <a:spcBef>
                <a:spcPts val="480"/>
              </a:spcBef>
              <a:spcAft>
                <a:spcPts val="0"/>
              </a:spcAft>
              <a:buClr>
                <a:srgbClr val="4C4B4D"/>
              </a:buClr>
              <a:buSzPct val="79411"/>
              <a:buFont typeface="Arial"/>
              <a:buNone/>
            </a:pPr>
            <a:endParaRPr sz="2400" b="0" i="0" u="none" strike="noStrike" cap="none" dirty="0">
              <a:solidFill>
                <a:srgbClr val="4C4B4D"/>
              </a:solidFill>
              <a:highlight>
                <a:srgbClr val="FFFF00"/>
              </a:highlight>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12</a:t>
            </a:fld>
            <a:endParaRPr/>
          </a:p>
        </p:txBody>
      </p:sp>
      <p:pic>
        <p:nvPicPr>
          <p:cNvPr id="216" name="Google Shape;216;p13"/>
          <p:cNvPicPr preferRelativeResize="0"/>
          <p:nvPr/>
        </p:nvPicPr>
        <p:blipFill rotWithShape="1">
          <a:blip r:embed="rId3">
            <a:alphaModFix/>
          </a:blip>
          <a:srcRect/>
          <a:stretch/>
        </p:blipFill>
        <p:spPr>
          <a:xfrm>
            <a:off x="354137" y="4606400"/>
            <a:ext cx="1723325" cy="434175"/>
          </a:xfrm>
          <a:prstGeom prst="rect">
            <a:avLst/>
          </a:prstGeom>
          <a:noFill/>
          <a:ln>
            <a:noFill/>
          </a:ln>
        </p:spPr>
      </p:pic>
      <p:sp>
        <p:nvSpPr>
          <p:cNvPr id="217" name="Google Shape;217;p13"/>
          <p:cNvSpPr txBox="1"/>
          <p:nvPr/>
        </p:nvSpPr>
        <p:spPr>
          <a:xfrm>
            <a:off x="724339" y="102925"/>
            <a:ext cx="7661469" cy="796003"/>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dk1"/>
              </a:buClr>
              <a:buSzPts val="1400"/>
              <a:buFont typeface="Arial"/>
              <a:buNone/>
            </a:pPr>
            <a:r>
              <a:rPr lang="en-US" sz="3600" b="0" i="0" u="none" strike="noStrike" cap="none" dirty="0">
                <a:solidFill>
                  <a:schemeClr val="tx1"/>
                </a:solidFill>
                <a:latin typeface="Arial"/>
                <a:ea typeface="Arial"/>
                <a:cs typeface="Arial"/>
                <a:sym typeface="Arial"/>
              </a:rPr>
              <a:t>How You Can </a:t>
            </a:r>
            <a:r>
              <a:rPr lang="en-US" sz="3600" dirty="0">
                <a:solidFill>
                  <a:schemeClr val="tx1"/>
                </a:solidFill>
              </a:rPr>
              <a:t>Help </a:t>
            </a:r>
            <a:r>
              <a:rPr lang="en-US" sz="3600" b="0" i="0" u="none" strike="noStrike" cap="none" dirty="0">
                <a:solidFill>
                  <a:schemeClr val="tx1"/>
                </a:solidFill>
                <a:latin typeface="Arial"/>
                <a:ea typeface="Arial"/>
                <a:cs typeface="Arial"/>
                <a:sym typeface="Arial"/>
              </a:rPr>
              <a:t>Spread the Word</a:t>
            </a:r>
            <a:endParaRPr dirty="0">
              <a:solidFill>
                <a:schemeClr val="tx1"/>
              </a:solidFill>
            </a:endParaRPr>
          </a:p>
        </p:txBody>
      </p:sp>
      <p:pic>
        <p:nvPicPr>
          <p:cNvPr id="218" name="Google Shape;218;p13"/>
          <p:cNvPicPr preferRelativeResize="0"/>
          <p:nvPr/>
        </p:nvPicPr>
        <p:blipFill rotWithShape="1">
          <a:blip r:embed="rId4">
            <a:alphaModFix/>
          </a:blip>
          <a:srcRect/>
          <a:stretch/>
        </p:blipFill>
        <p:spPr>
          <a:xfrm>
            <a:off x="3355940" y="915345"/>
            <a:ext cx="2432119" cy="2424577"/>
          </a:xfrm>
          <a:prstGeom prst="rect">
            <a:avLst/>
          </a:prstGeom>
          <a:noFill/>
          <a:ln w="28575" cap="flat" cmpd="sng">
            <a:solidFill>
              <a:srgbClr val="6D2077"/>
            </a:solidFill>
            <a:prstDash val="solid"/>
            <a:round/>
            <a:headEnd type="none" w="sm" len="sm"/>
            <a:tailEnd type="none" w="sm" len="sm"/>
          </a:ln>
        </p:spPr>
      </p:pic>
      <p:pic>
        <p:nvPicPr>
          <p:cNvPr id="219" name="Google Shape;219;p13" descr="Graphical user interface&#10;&#10;Description automatically generated"/>
          <p:cNvPicPr preferRelativeResize="0"/>
          <p:nvPr/>
        </p:nvPicPr>
        <p:blipFill rotWithShape="1">
          <a:blip r:embed="rId5">
            <a:alphaModFix/>
          </a:blip>
          <a:srcRect/>
          <a:stretch/>
        </p:blipFill>
        <p:spPr>
          <a:xfrm>
            <a:off x="2630241" y="1765211"/>
            <a:ext cx="1934728" cy="2743200"/>
          </a:xfrm>
          <a:prstGeom prst="rect">
            <a:avLst/>
          </a:prstGeom>
          <a:noFill/>
          <a:ln w="28575" cap="flat" cmpd="sng">
            <a:solidFill>
              <a:srgbClr val="7030A0"/>
            </a:solidFill>
            <a:prstDash val="solid"/>
            <a:round/>
            <a:headEnd type="none" w="sm" len="sm"/>
            <a:tailEnd type="none" w="sm" len="sm"/>
          </a:ln>
        </p:spPr>
      </p:pic>
      <p:pic>
        <p:nvPicPr>
          <p:cNvPr id="220" name="Google Shape;220;p13" descr="Graphical user interface, application, Teams&#10;&#10;Description automatically generated"/>
          <p:cNvPicPr preferRelativeResize="0"/>
          <p:nvPr/>
        </p:nvPicPr>
        <p:blipFill rotWithShape="1">
          <a:blip r:embed="rId6">
            <a:alphaModFix/>
          </a:blip>
          <a:srcRect/>
          <a:stretch/>
        </p:blipFill>
        <p:spPr>
          <a:xfrm>
            <a:off x="4776880" y="1765211"/>
            <a:ext cx="1789949" cy="2743200"/>
          </a:xfrm>
          <a:prstGeom prst="rect">
            <a:avLst/>
          </a:prstGeom>
          <a:noFill/>
          <a:ln w="28575" cap="flat" cmpd="sng">
            <a:solidFill>
              <a:srgbClr val="7030A0"/>
            </a:solidFill>
            <a:prstDash val="solid"/>
            <a:round/>
            <a:headEnd type="none" w="sm" len="sm"/>
            <a:tailEnd type="none" w="sm" len="sm"/>
          </a:ln>
        </p:spPr>
      </p:pic>
      <p:sp>
        <p:nvSpPr>
          <p:cNvPr id="221" name="Google Shape;221;p13"/>
          <p:cNvSpPr txBox="1"/>
          <p:nvPr/>
        </p:nvSpPr>
        <p:spPr>
          <a:xfrm>
            <a:off x="2644282" y="4643877"/>
            <a:ext cx="3993575"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1600"/>
              <a:buFont typeface="Arial"/>
              <a:buNone/>
            </a:pPr>
            <a:r>
              <a:rPr lang="en-US" sz="1600" b="0" i="0" u="none" strike="noStrike" cap="none">
                <a:solidFill>
                  <a:schemeClr val="lt1"/>
                </a:solidFill>
                <a:latin typeface="Arial"/>
                <a:ea typeface="Arial"/>
                <a:cs typeface="Arial"/>
                <a:sym typeface="Arial"/>
              </a:rPr>
              <a:t>Employee Evangelism</a:t>
            </a:r>
            <a:endParaRPr sz="1400" b="0" i="0" u="none" strike="noStrike" cap="none">
              <a:solidFill>
                <a:schemeClr val="lt1"/>
              </a:solidFill>
              <a:latin typeface="Arial"/>
              <a:ea typeface="Arial"/>
              <a:cs typeface="Arial"/>
              <a:sym typeface="Arial"/>
            </a:endParaRPr>
          </a:p>
        </p:txBody>
      </p:sp>
      <p:pic>
        <p:nvPicPr>
          <p:cNvPr id="222" name="Google Shape;222;p13" descr="Graphical user interface, website&#10;&#10;Description automatically generated"/>
          <p:cNvPicPr preferRelativeResize="0"/>
          <p:nvPr/>
        </p:nvPicPr>
        <p:blipFill rotWithShape="1">
          <a:blip r:embed="rId7">
            <a:alphaModFix/>
          </a:blip>
          <a:srcRect/>
          <a:stretch/>
        </p:blipFill>
        <p:spPr>
          <a:xfrm>
            <a:off x="6837947" y="1072039"/>
            <a:ext cx="2026484" cy="2743201"/>
          </a:xfrm>
          <a:prstGeom prst="rect">
            <a:avLst/>
          </a:prstGeom>
          <a:noFill/>
          <a:ln w="28575" cap="flat" cmpd="sng">
            <a:solidFill>
              <a:srgbClr val="7030A0"/>
            </a:solidFill>
            <a:prstDash val="solid"/>
            <a:round/>
            <a:headEnd type="none" w="sm" len="sm"/>
            <a:tailEnd type="none" w="sm" len="sm"/>
          </a:ln>
        </p:spPr>
      </p:pic>
      <p:sp>
        <p:nvSpPr>
          <p:cNvPr id="223" name="Google Shape;223;p13"/>
          <p:cNvSpPr txBox="1"/>
          <p:nvPr/>
        </p:nvSpPr>
        <p:spPr>
          <a:xfrm>
            <a:off x="5854402" y="3988351"/>
            <a:ext cx="3993575"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1600"/>
              <a:buFont typeface="Arial"/>
              <a:buNone/>
            </a:pPr>
            <a:r>
              <a:rPr lang="en-US" sz="1600" b="0" i="0" u="none" strike="noStrike" cap="none">
                <a:solidFill>
                  <a:schemeClr val="lt1"/>
                </a:solidFill>
                <a:latin typeface="Arial"/>
                <a:ea typeface="Arial"/>
                <a:cs typeface="Arial"/>
                <a:sym typeface="Arial"/>
              </a:rPr>
              <a:t>Company Social Media</a:t>
            </a:r>
            <a:endParaRPr sz="1400" b="0" i="0" u="none" strike="noStrike" cap="none">
              <a:solidFill>
                <a:schemeClr val="lt1"/>
              </a:solidFill>
              <a:latin typeface="Arial"/>
              <a:ea typeface="Arial"/>
              <a:cs typeface="Arial"/>
              <a:sym typeface="Arial"/>
            </a:endParaRPr>
          </a:p>
        </p:txBody>
      </p:sp>
      <p:pic>
        <p:nvPicPr>
          <p:cNvPr id="224" name="Google Shape;224;p13" descr="Graphical user interface, website&#10;&#10;Description automatically generated"/>
          <p:cNvPicPr preferRelativeResize="0"/>
          <p:nvPr/>
        </p:nvPicPr>
        <p:blipFill rotWithShape="1">
          <a:blip r:embed="rId8">
            <a:alphaModFix/>
          </a:blip>
          <a:srcRect/>
          <a:stretch/>
        </p:blipFill>
        <p:spPr>
          <a:xfrm>
            <a:off x="204259" y="1262295"/>
            <a:ext cx="2214071" cy="2179406"/>
          </a:xfrm>
          <a:prstGeom prst="rect">
            <a:avLst/>
          </a:prstGeom>
          <a:noFill/>
          <a:ln w="28575" cap="flat" cmpd="sng">
            <a:solidFill>
              <a:srgbClr val="7030A0"/>
            </a:solidFill>
            <a:prstDash val="solid"/>
            <a:round/>
            <a:headEnd type="none" w="sm" len="sm"/>
            <a:tailEnd type="none" w="sm" len="sm"/>
          </a:ln>
        </p:spPr>
      </p:pic>
      <p:sp>
        <p:nvSpPr>
          <p:cNvPr id="225" name="Google Shape;225;p13"/>
          <p:cNvSpPr txBox="1"/>
          <p:nvPr/>
        </p:nvSpPr>
        <p:spPr>
          <a:xfrm>
            <a:off x="-300507" y="3577167"/>
            <a:ext cx="3032611"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1600"/>
              <a:buFont typeface="Arial"/>
              <a:buNone/>
            </a:pPr>
            <a:r>
              <a:rPr lang="en-US" sz="1600" b="0" i="0" u="none" strike="noStrike" cap="none">
                <a:solidFill>
                  <a:schemeClr val="lt1"/>
                </a:solidFill>
                <a:latin typeface="Arial"/>
                <a:ea typeface="Arial"/>
                <a:cs typeface="Arial"/>
                <a:sym typeface="Arial"/>
              </a:rPr>
              <a:t>Company Blogs</a:t>
            </a:r>
            <a:endParaRPr sz="1400" b="0" i="0" u="none" strike="noStrike" cap="none">
              <a:solidFill>
                <a:schemeClr val="lt1"/>
              </a:solidFill>
              <a:latin typeface="Arial"/>
              <a:ea typeface="Arial"/>
              <a:cs typeface="Arial"/>
              <a:sym typeface="Arial"/>
            </a:endParaRPr>
          </a:p>
        </p:txBody>
      </p:sp>
      <p:pic>
        <p:nvPicPr>
          <p:cNvPr id="2" name="Google Shape;164;p25">
            <a:extLst>
              <a:ext uri="{FF2B5EF4-FFF2-40B4-BE49-F238E27FC236}">
                <a16:creationId xmlns:a16="http://schemas.microsoft.com/office/drawing/2014/main" id="{E45D46EC-801F-C8FD-13B0-091ADBB9F786}"/>
              </a:ext>
            </a:extLst>
          </p:cNvPr>
          <p:cNvPicPr preferRelativeResize="0"/>
          <p:nvPr/>
        </p:nvPicPr>
        <p:blipFill rotWithShape="1">
          <a:blip r:embed="rId9">
            <a:alphaModFix/>
          </a:blip>
          <a:srcRect/>
          <a:stretch/>
        </p:blipFill>
        <p:spPr>
          <a:xfrm>
            <a:off x="204259" y="4622642"/>
            <a:ext cx="1723300" cy="434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9"/>
          <p:cNvPicPr preferRelativeResize="0"/>
          <p:nvPr/>
        </p:nvPicPr>
        <p:blipFill rotWithShape="1">
          <a:blip r:embed="rId3">
            <a:alphaModFix/>
          </a:blip>
          <a:srcRect/>
          <a:stretch/>
        </p:blipFill>
        <p:spPr>
          <a:xfrm>
            <a:off x="466725" y="0"/>
            <a:ext cx="2057400" cy="95250"/>
          </a:xfrm>
          <a:prstGeom prst="rect">
            <a:avLst/>
          </a:prstGeom>
          <a:noFill/>
          <a:ln>
            <a:noFill/>
          </a:ln>
        </p:spPr>
      </p:pic>
      <p:pic>
        <p:nvPicPr>
          <p:cNvPr id="80" name="Google Shape;80;p19"/>
          <p:cNvPicPr preferRelativeResize="0"/>
          <p:nvPr/>
        </p:nvPicPr>
        <p:blipFill rotWithShape="1">
          <a:blip r:embed="rId4">
            <a:alphaModFix/>
          </a:blip>
          <a:srcRect/>
          <a:stretch/>
        </p:blipFill>
        <p:spPr>
          <a:xfrm>
            <a:off x="0" y="5105101"/>
            <a:ext cx="9144000" cy="66025"/>
          </a:xfrm>
          <a:prstGeom prst="rect">
            <a:avLst/>
          </a:prstGeom>
          <a:noFill/>
          <a:ln>
            <a:noFill/>
          </a:ln>
        </p:spPr>
      </p:pic>
      <p:sp>
        <p:nvSpPr>
          <p:cNvPr id="87" name="Google Shape;87;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a:lstStyle>
          <a:p>
            <a:pPr marL="0" lvl="0" indent="0" algn="r" rtl="0">
              <a:lnSpc>
                <a:spcPct val="100000"/>
              </a:lnSpc>
              <a:spcBef>
                <a:spcPts val="0"/>
              </a:spcBef>
              <a:spcAft>
                <a:spcPts val="0"/>
              </a:spcAft>
              <a:buSzPts val="1000"/>
              <a:buNone/>
            </a:pPr>
            <a:fld id="{00000000-1234-1234-1234-123412341234}" type="slidenum">
              <a:rPr lang="en"/>
              <a:pPr marL="0" lvl="0" indent="0" algn="r" rtl="0">
                <a:lnSpc>
                  <a:spcPct val="100000"/>
                </a:lnSpc>
                <a:spcBef>
                  <a:spcPts val="0"/>
                </a:spcBef>
                <a:spcAft>
                  <a:spcPts val="0"/>
                </a:spcAft>
                <a:buSzPts val="1000"/>
                <a:buNone/>
              </a:pPr>
              <a:t>13</a:t>
            </a:fld>
            <a:endParaRPr/>
          </a:p>
        </p:txBody>
      </p:sp>
      <p:pic>
        <p:nvPicPr>
          <p:cNvPr id="1026" name="Picture 2">
            <a:extLst>
              <a:ext uri="{FF2B5EF4-FFF2-40B4-BE49-F238E27FC236}">
                <a16:creationId xmlns:a16="http://schemas.microsoft.com/office/drawing/2014/main" id="{D5E4CA83-C11B-5E0A-8106-8BC716BC08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9666" y="1533778"/>
            <a:ext cx="3604334" cy="3604334"/>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164;p25">
            <a:extLst>
              <a:ext uri="{FF2B5EF4-FFF2-40B4-BE49-F238E27FC236}">
                <a16:creationId xmlns:a16="http://schemas.microsoft.com/office/drawing/2014/main" id="{A6B1D59B-C90E-7614-135D-86A028112455}"/>
              </a:ext>
            </a:extLst>
          </p:cNvPr>
          <p:cNvPicPr preferRelativeResize="0"/>
          <p:nvPr/>
        </p:nvPicPr>
        <p:blipFill rotWithShape="1">
          <a:blip r:embed="rId6">
            <a:alphaModFix/>
          </a:blip>
          <a:srcRect/>
          <a:stretch/>
        </p:blipFill>
        <p:spPr>
          <a:xfrm>
            <a:off x="354126" y="4617875"/>
            <a:ext cx="1723300" cy="434175"/>
          </a:xfrm>
          <a:prstGeom prst="rect">
            <a:avLst/>
          </a:prstGeom>
          <a:noFill/>
          <a:ln>
            <a:noFill/>
          </a:ln>
        </p:spPr>
      </p:pic>
      <p:sp>
        <p:nvSpPr>
          <p:cNvPr id="4" name="Google Shape;351;p10">
            <a:extLst>
              <a:ext uri="{FF2B5EF4-FFF2-40B4-BE49-F238E27FC236}">
                <a16:creationId xmlns:a16="http://schemas.microsoft.com/office/drawing/2014/main" id="{3A215059-2444-144B-A470-B2E9DC010D1D}"/>
              </a:ext>
            </a:extLst>
          </p:cNvPr>
          <p:cNvSpPr txBox="1">
            <a:spLocks/>
          </p:cNvSpPr>
          <p:nvPr/>
        </p:nvSpPr>
        <p:spPr>
          <a:xfrm>
            <a:off x="466725" y="321268"/>
            <a:ext cx="7556500" cy="2510946"/>
          </a:xfrm>
          <a:prstGeom prst="rect">
            <a:avLst/>
          </a:prstGeom>
          <a:noFill/>
          <a:ln>
            <a:noFill/>
          </a:ln>
        </p:spPr>
        <p:txBody>
          <a:bodyPr spcFirstLastPara="1" wrap="square" lIns="68569" tIns="34275" rIns="68569" bIns="34275" anchor="ctr" anchorCtr="0">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buClr>
                <a:srgbClr val="000000"/>
              </a:buClr>
              <a:buSzPts val="1400"/>
            </a:pPr>
            <a:r>
              <a:rPr lang="en-US" sz="6000" b="1" i="1" dirty="0">
                <a:solidFill>
                  <a:schemeClr val="tx1"/>
                </a:solidFill>
              </a:rPr>
              <a:t>Tailoring your</a:t>
            </a:r>
          </a:p>
          <a:p>
            <a:pPr>
              <a:buClr>
                <a:srgbClr val="000000"/>
              </a:buClr>
              <a:buSzPts val="1400"/>
            </a:pPr>
            <a:r>
              <a:rPr lang="en-US" sz="6000" b="1" i="1" dirty="0">
                <a:solidFill>
                  <a:schemeClr val="tx1"/>
                </a:solidFill>
              </a:rPr>
              <a:t>Recruitment </a:t>
            </a:r>
          </a:p>
          <a:p>
            <a:pPr>
              <a:buClr>
                <a:srgbClr val="000000"/>
              </a:buClr>
              <a:buSzPts val="1400"/>
            </a:pPr>
            <a:r>
              <a:rPr lang="en-US" sz="6000" b="1" i="1" dirty="0">
                <a:solidFill>
                  <a:schemeClr val="tx1"/>
                </a:solidFill>
              </a:rPr>
              <a:t>Process</a:t>
            </a:r>
            <a:endParaRPr lang="en-US" sz="788" dirty="0">
              <a:solidFill>
                <a:schemeClr val="tx1"/>
              </a:solidFill>
            </a:endParaRPr>
          </a:p>
        </p:txBody>
      </p:sp>
    </p:spTree>
    <p:extLst>
      <p:ext uri="{BB962C8B-B14F-4D97-AF65-F5344CB8AC3E}">
        <p14:creationId xmlns:p14="http://schemas.microsoft.com/office/powerpoint/2010/main" val="3461052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16"/>
          <p:cNvPicPr preferRelativeResize="0"/>
          <p:nvPr/>
        </p:nvPicPr>
        <p:blipFill rotWithShape="1">
          <a:blip r:embed="rId3">
            <a:alphaModFix/>
          </a:blip>
          <a:srcRect r="8508" b="10585"/>
          <a:stretch/>
        </p:blipFill>
        <p:spPr>
          <a:xfrm>
            <a:off x="6384800" y="2408425"/>
            <a:ext cx="2759201" cy="2696674"/>
          </a:xfrm>
          <a:prstGeom prst="rect">
            <a:avLst/>
          </a:prstGeom>
          <a:noFill/>
          <a:ln>
            <a:noFill/>
          </a:ln>
        </p:spPr>
      </p:pic>
      <p:pic>
        <p:nvPicPr>
          <p:cNvPr id="260" name="Google Shape;260;p16"/>
          <p:cNvPicPr preferRelativeResize="0"/>
          <p:nvPr/>
        </p:nvPicPr>
        <p:blipFill rotWithShape="1">
          <a:blip r:embed="rId4">
            <a:alphaModFix/>
          </a:blip>
          <a:srcRect/>
          <a:stretch/>
        </p:blipFill>
        <p:spPr>
          <a:xfrm>
            <a:off x="0" y="5105100"/>
            <a:ext cx="9144000" cy="66025"/>
          </a:xfrm>
          <a:prstGeom prst="rect">
            <a:avLst/>
          </a:prstGeom>
          <a:noFill/>
          <a:ln>
            <a:noFill/>
          </a:ln>
        </p:spPr>
      </p:pic>
      <p:pic>
        <p:nvPicPr>
          <p:cNvPr id="261" name="Google Shape;261;p16"/>
          <p:cNvPicPr preferRelativeResize="0"/>
          <p:nvPr/>
        </p:nvPicPr>
        <p:blipFill rotWithShape="1">
          <a:blip r:embed="rId5">
            <a:alphaModFix/>
          </a:blip>
          <a:srcRect/>
          <a:stretch/>
        </p:blipFill>
        <p:spPr>
          <a:xfrm>
            <a:off x="354125" y="4617875"/>
            <a:ext cx="1723300" cy="434175"/>
          </a:xfrm>
          <a:prstGeom prst="rect">
            <a:avLst/>
          </a:prstGeom>
          <a:noFill/>
          <a:ln>
            <a:noFill/>
          </a:ln>
        </p:spPr>
      </p:pic>
      <p:sp>
        <p:nvSpPr>
          <p:cNvPr id="262" name="Google Shape;262;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14</a:t>
            </a:fld>
            <a:endParaRPr/>
          </a:p>
        </p:txBody>
      </p:sp>
      <p:sp>
        <p:nvSpPr>
          <p:cNvPr id="265" name="Google Shape;265;p16"/>
          <p:cNvSpPr txBox="1"/>
          <p:nvPr/>
        </p:nvSpPr>
        <p:spPr>
          <a:xfrm>
            <a:off x="397298" y="91450"/>
            <a:ext cx="5543549" cy="810758"/>
          </a:xfrm>
          <a:prstGeom prst="rect">
            <a:avLst/>
          </a:prstGeom>
          <a:noFill/>
          <a:ln>
            <a:noFill/>
          </a:ln>
        </p:spPr>
        <p:txBody>
          <a:bodyPr spcFirstLastPara="1" wrap="square" lIns="91425" tIns="45700" rIns="91425" bIns="45700" anchor="ctr" anchorCtr="0">
            <a:normAutofit fontScale="92500"/>
          </a:bodyPr>
          <a:lstStyle/>
          <a:p>
            <a:pPr marL="0" marR="0" lvl="0" indent="0" algn="l" rtl="0">
              <a:lnSpc>
                <a:spcPct val="100000"/>
              </a:lnSpc>
              <a:spcBef>
                <a:spcPts val="0"/>
              </a:spcBef>
              <a:spcAft>
                <a:spcPts val="0"/>
              </a:spcAft>
              <a:buClr>
                <a:srgbClr val="000000"/>
              </a:buClr>
              <a:buSzPts val="1400"/>
              <a:buFont typeface="Arial"/>
              <a:buNone/>
            </a:pPr>
            <a:r>
              <a:rPr lang="en-US" sz="3200" b="1" i="0" u="none" strike="noStrike" cap="none" dirty="0">
                <a:solidFill>
                  <a:schemeClr val="tx1"/>
                </a:solidFill>
                <a:latin typeface="Arial"/>
                <a:ea typeface="Arial"/>
                <a:cs typeface="Arial"/>
                <a:sym typeface="Arial"/>
              </a:rPr>
              <a:t>General Interviewing Advice</a:t>
            </a:r>
            <a:endParaRPr sz="3200" b="1" i="0" u="none" strike="noStrike" cap="none" dirty="0">
              <a:solidFill>
                <a:schemeClr val="tx1"/>
              </a:solidFill>
              <a:latin typeface="Arial"/>
              <a:ea typeface="Arial"/>
              <a:cs typeface="Arial"/>
              <a:sym typeface="Arial"/>
            </a:endParaRPr>
          </a:p>
        </p:txBody>
      </p:sp>
      <p:sp>
        <p:nvSpPr>
          <p:cNvPr id="266" name="Google Shape;266;p16"/>
          <p:cNvSpPr txBox="1"/>
          <p:nvPr/>
        </p:nvSpPr>
        <p:spPr>
          <a:xfrm>
            <a:off x="354124" y="902208"/>
            <a:ext cx="8240322" cy="5065475"/>
          </a:xfrm>
          <a:prstGeom prst="rect">
            <a:avLst/>
          </a:prstGeom>
          <a:noFill/>
          <a:ln>
            <a:noFill/>
          </a:ln>
        </p:spPr>
        <p:txBody>
          <a:bodyPr spcFirstLastPara="1" wrap="square" lIns="91425" tIns="45700" rIns="91425" bIns="45700" anchor="t" anchorCtr="0">
            <a:normAutofit/>
          </a:bodyPr>
          <a:lstStyle/>
          <a:p>
            <a:pPr marL="609585" marR="0" lvl="0" indent="-441949" algn="l" rtl="0">
              <a:lnSpc>
                <a:spcPct val="100000"/>
              </a:lnSpc>
              <a:spcBef>
                <a:spcPts val="480"/>
              </a:spcBef>
              <a:spcAft>
                <a:spcPts val="0"/>
              </a:spcAft>
              <a:buClrTx/>
              <a:buSzPts val="1620"/>
              <a:buFont typeface="Arial"/>
              <a:buChar char="•"/>
            </a:pPr>
            <a:r>
              <a:rPr lang="en-US" sz="1600" b="0" i="0" u="none" strike="noStrike" cap="none" dirty="0">
                <a:solidFill>
                  <a:schemeClr val="tx1"/>
                </a:solidFill>
                <a:latin typeface="Arial"/>
                <a:ea typeface="Arial"/>
                <a:cs typeface="Arial"/>
                <a:sym typeface="Arial"/>
              </a:rPr>
              <a:t>Form an interview panel that reflects the diversity you’re looking to see. </a:t>
            </a:r>
            <a:endParaRPr sz="1600" b="0" i="0" u="none" strike="noStrike" cap="none" dirty="0">
              <a:solidFill>
                <a:schemeClr val="tx1"/>
              </a:solidFill>
              <a:latin typeface="Arial"/>
              <a:ea typeface="Arial"/>
              <a:cs typeface="Arial"/>
              <a:sym typeface="Arial"/>
            </a:endParaRPr>
          </a:p>
          <a:p>
            <a:pPr marL="609585" marR="0" lvl="0" indent="-441949" rtl="0">
              <a:lnSpc>
                <a:spcPct val="100000"/>
              </a:lnSpc>
              <a:spcBef>
                <a:spcPts val="480"/>
              </a:spcBef>
              <a:spcAft>
                <a:spcPts val="0"/>
              </a:spcAft>
              <a:buClrTx/>
              <a:buSzPts val="1620"/>
              <a:buFont typeface="Arial"/>
              <a:buChar char="•"/>
            </a:pPr>
            <a:r>
              <a:rPr lang="en-US" sz="1600" b="0" i="0" u="none" strike="noStrike" cap="none" dirty="0">
                <a:solidFill>
                  <a:schemeClr val="tx1"/>
                </a:solidFill>
                <a:latin typeface="Arial"/>
                <a:ea typeface="Arial"/>
                <a:cs typeface="Arial"/>
                <a:sym typeface="Arial"/>
              </a:rPr>
              <a:t>Evaluate the candidates holistically when determining fit. Ask yourself: </a:t>
            </a:r>
            <a:endParaRPr sz="1600" b="0" i="0" u="none" strike="noStrike" cap="none" dirty="0">
              <a:solidFill>
                <a:schemeClr val="tx1"/>
              </a:solidFill>
              <a:latin typeface="Arial"/>
              <a:ea typeface="Arial"/>
              <a:cs typeface="Arial"/>
              <a:sym typeface="Arial"/>
            </a:endParaRPr>
          </a:p>
          <a:p>
            <a:pPr marL="1219170" marR="0" lvl="1" indent="-441946" algn="l" rtl="0">
              <a:lnSpc>
                <a:spcPct val="100000"/>
              </a:lnSpc>
              <a:spcBef>
                <a:spcPts val="480"/>
              </a:spcBef>
              <a:spcAft>
                <a:spcPts val="0"/>
              </a:spcAft>
              <a:buClrTx/>
              <a:buSzPts val="1620"/>
              <a:buFont typeface="Arial"/>
              <a:buChar char="•"/>
            </a:pPr>
            <a:r>
              <a:rPr lang="en-US" sz="1600" b="0" i="1" u="none" strike="noStrike" cap="none" dirty="0">
                <a:solidFill>
                  <a:schemeClr val="tx1"/>
                </a:solidFill>
                <a:latin typeface="Arial"/>
                <a:ea typeface="Arial"/>
                <a:cs typeface="Arial"/>
                <a:sym typeface="Arial"/>
              </a:rPr>
              <a:t>Do I think, with the right amount of coaching, support and ramp-up time, this person could be poised for longer-term success here?</a:t>
            </a:r>
            <a:endParaRPr sz="1600" b="0" i="0" u="none" strike="noStrike" cap="none" dirty="0">
              <a:solidFill>
                <a:schemeClr val="tx1"/>
              </a:solidFill>
              <a:latin typeface="Arial"/>
              <a:ea typeface="Arial"/>
              <a:cs typeface="Arial"/>
              <a:sym typeface="Arial"/>
            </a:endParaRPr>
          </a:p>
          <a:p>
            <a:pPr marL="1219170" marR="0" lvl="1" indent="-441946" algn="l" rtl="0">
              <a:lnSpc>
                <a:spcPct val="100000"/>
              </a:lnSpc>
              <a:spcBef>
                <a:spcPts val="480"/>
              </a:spcBef>
              <a:spcAft>
                <a:spcPts val="0"/>
              </a:spcAft>
              <a:buClrTx/>
              <a:buSzPts val="1620"/>
              <a:buFont typeface="Arial"/>
              <a:buChar char="•"/>
            </a:pPr>
            <a:r>
              <a:rPr lang="en-US" sz="1600" b="0" i="1" u="none" strike="noStrike" cap="none" dirty="0">
                <a:solidFill>
                  <a:schemeClr val="tx1"/>
                </a:solidFill>
                <a:latin typeface="Arial"/>
                <a:ea typeface="Arial"/>
                <a:cs typeface="Arial"/>
                <a:sym typeface="Arial"/>
              </a:rPr>
              <a:t>What do I need to know in the initial interview phase to feel confident extending an offer and what are the skills I can see develop over the course of the 16-week program?</a:t>
            </a:r>
            <a:endParaRPr sz="1600" b="0" i="0" u="none" strike="noStrike" cap="none" dirty="0">
              <a:solidFill>
                <a:schemeClr val="tx1"/>
              </a:solidFill>
              <a:latin typeface="Arial"/>
              <a:ea typeface="Arial"/>
              <a:cs typeface="Arial"/>
              <a:sym typeface="Arial"/>
            </a:endParaRPr>
          </a:p>
          <a:p>
            <a:pPr marL="1828754" marR="0" lvl="2" indent="-441948" algn="l" rtl="0">
              <a:lnSpc>
                <a:spcPct val="100000"/>
              </a:lnSpc>
              <a:spcBef>
                <a:spcPts val="480"/>
              </a:spcBef>
              <a:spcAft>
                <a:spcPts val="0"/>
              </a:spcAft>
              <a:buClrTx/>
              <a:buSzPts val="1620"/>
              <a:buFont typeface="Arial"/>
              <a:buChar char="•"/>
            </a:pPr>
            <a:r>
              <a:rPr lang="en-US" sz="1600" b="0" i="0" u="none" strike="noStrike" cap="none" dirty="0">
                <a:solidFill>
                  <a:schemeClr val="tx1"/>
                </a:solidFill>
                <a:latin typeface="Arial"/>
                <a:ea typeface="Arial"/>
                <a:cs typeface="Arial"/>
                <a:sym typeface="Arial"/>
              </a:rPr>
              <a:t>Previous career assets</a:t>
            </a:r>
            <a:endParaRPr sz="1600" b="0" i="0" u="none" strike="noStrike" cap="none" dirty="0">
              <a:solidFill>
                <a:schemeClr val="tx1"/>
              </a:solidFill>
              <a:latin typeface="Arial"/>
              <a:ea typeface="Arial"/>
              <a:cs typeface="Arial"/>
              <a:sym typeface="Arial"/>
            </a:endParaRPr>
          </a:p>
          <a:p>
            <a:pPr marL="1828754" marR="0" lvl="2" indent="-441948" algn="l" rtl="0">
              <a:lnSpc>
                <a:spcPct val="100000"/>
              </a:lnSpc>
              <a:spcBef>
                <a:spcPts val="480"/>
              </a:spcBef>
              <a:spcAft>
                <a:spcPts val="0"/>
              </a:spcAft>
              <a:buClrTx/>
              <a:buSzPts val="1620"/>
              <a:buFont typeface="Arial"/>
              <a:buChar char="•"/>
            </a:pPr>
            <a:r>
              <a:rPr lang="en-US" sz="1600" b="0" i="0" u="none" strike="noStrike" cap="none" dirty="0">
                <a:solidFill>
                  <a:schemeClr val="tx1"/>
                </a:solidFill>
                <a:latin typeface="Arial"/>
                <a:ea typeface="Arial"/>
                <a:cs typeface="Arial"/>
                <a:sym typeface="Arial"/>
              </a:rPr>
              <a:t>Reskilling, formal or informal</a:t>
            </a:r>
            <a:endParaRPr sz="1600" b="0" i="0" u="none" strike="noStrike" cap="none" dirty="0">
              <a:solidFill>
                <a:schemeClr val="tx1"/>
              </a:solidFill>
              <a:latin typeface="Arial"/>
              <a:ea typeface="Arial"/>
              <a:cs typeface="Arial"/>
              <a:sym typeface="Arial"/>
            </a:endParaRPr>
          </a:p>
          <a:p>
            <a:pPr marL="1828754" marR="0" lvl="2" indent="-441948" algn="l" rtl="0">
              <a:lnSpc>
                <a:spcPct val="100000"/>
              </a:lnSpc>
              <a:spcBef>
                <a:spcPts val="480"/>
              </a:spcBef>
              <a:spcAft>
                <a:spcPts val="0"/>
              </a:spcAft>
              <a:buClrTx/>
              <a:buSzPts val="1620"/>
              <a:buFont typeface="Arial"/>
              <a:buChar char="•"/>
            </a:pPr>
            <a:r>
              <a:rPr lang="en-US" sz="1600" b="0" i="0" u="none" strike="noStrike" cap="none" dirty="0">
                <a:solidFill>
                  <a:schemeClr val="tx1"/>
                </a:solidFill>
                <a:latin typeface="Arial"/>
                <a:ea typeface="Arial"/>
                <a:cs typeface="Arial"/>
                <a:sym typeface="Arial"/>
              </a:rPr>
              <a:t>Volunteer work and other life experiences</a:t>
            </a:r>
            <a:endParaRPr sz="1600" b="0" i="0" u="none" strike="noStrike" cap="none" dirty="0">
              <a:solidFill>
                <a:schemeClr val="tx1"/>
              </a:solidFill>
              <a:latin typeface="Arial"/>
              <a:ea typeface="Arial"/>
              <a:cs typeface="Arial"/>
              <a:sym typeface="Arial"/>
            </a:endParaRPr>
          </a:p>
          <a:p>
            <a:pPr marL="1828754" marR="0" lvl="2" indent="-441948" algn="l" rtl="0">
              <a:lnSpc>
                <a:spcPct val="100000"/>
              </a:lnSpc>
              <a:spcBef>
                <a:spcPts val="480"/>
              </a:spcBef>
              <a:spcAft>
                <a:spcPts val="0"/>
              </a:spcAft>
              <a:buClrTx/>
              <a:buSzPts val="1620"/>
              <a:buFont typeface="Arial"/>
              <a:buChar char="•"/>
            </a:pPr>
            <a:r>
              <a:rPr lang="en-US" sz="1600" b="0" i="0" u="none" strike="noStrike" cap="none" dirty="0">
                <a:solidFill>
                  <a:schemeClr val="tx1"/>
                </a:solidFill>
                <a:latin typeface="Arial"/>
                <a:ea typeface="Arial"/>
                <a:cs typeface="Arial"/>
                <a:sym typeface="Arial"/>
              </a:rPr>
              <a:t>Place value on technical and soft skills</a:t>
            </a:r>
            <a:endParaRPr sz="1600" b="0" i="0" u="none" strike="noStrike" cap="none" dirty="0">
              <a:solidFill>
                <a:schemeClr val="tx1"/>
              </a:solidFill>
              <a:latin typeface="Arial"/>
              <a:ea typeface="Arial"/>
              <a:cs typeface="Arial"/>
              <a:sym typeface="Arial"/>
            </a:endParaRPr>
          </a:p>
          <a:p>
            <a:pPr marL="609585" marR="0" lvl="0" indent="-441949" algn="l" rtl="0">
              <a:lnSpc>
                <a:spcPct val="100000"/>
              </a:lnSpc>
              <a:spcBef>
                <a:spcPts val="480"/>
              </a:spcBef>
              <a:spcAft>
                <a:spcPts val="0"/>
              </a:spcAft>
              <a:buClrTx/>
              <a:buSzPts val="1620"/>
              <a:buFont typeface="Arial"/>
              <a:buChar char="•"/>
            </a:pPr>
            <a:r>
              <a:rPr lang="en-US" sz="1600" b="0" i="0" u="none" strike="noStrike" cap="none" dirty="0">
                <a:solidFill>
                  <a:schemeClr val="tx1"/>
                </a:solidFill>
                <a:latin typeface="Arial"/>
                <a:ea typeface="Arial"/>
                <a:cs typeface="Arial"/>
                <a:sym typeface="Arial"/>
              </a:rPr>
              <a:t>Consider screening in vs. screening out</a:t>
            </a:r>
            <a:endParaRPr sz="1600" b="0" i="0" u="none" strike="noStrike" cap="none" dirty="0">
              <a:solidFill>
                <a:schemeClr val="tx1"/>
              </a:solidFill>
              <a:latin typeface="Arial"/>
              <a:ea typeface="Arial"/>
              <a:cs typeface="Arial"/>
              <a:sym typeface="Arial"/>
            </a:endParaRPr>
          </a:p>
        </p:txBody>
      </p:sp>
      <p:pic>
        <p:nvPicPr>
          <p:cNvPr id="2" name="Google Shape;79;p19">
            <a:extLst>
              <a:ext uri="{FF2B5EF4-FFF2-40B4-BE49-F238E27FC236}">
                <a16:creationId xmlns:a16="http://schemas.microsoft.com/office/drawing/2014/main" id="{6DA0FE7A-3BE2-9F3C-242B-F14439773566}"/>
              </a:ext>
            </a:extLst>
          </p:cNvPr>
          <p:cNvPicPr preferRelativeResize="0"/>
          <p:nvPr/>
        </p:nvPicPr>
        <p:blipFill rotWithShape="1">
          <a:blip r:embed="rId6">
            <a:alphaModFix/>
          </a:blip>
          <a:srcRect/>
          <a:stretch/>
        </p:blipFill>
        <p:spPr>
          <a:xfrm>
            <a:off x="466725" y="0"/>
            <a:ext cx="2057400" cy="95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17"/>
          <p:cNvPicPr preferRelativeResize="0"/>
          <p:nvPr/>
        </p:nvPicPr>
        <p:blipFill rotWithShape="1">
          <a:blip r:embed="rId3">
            <a:alphaModFix/>
          </a:blip>
          <a:srcRect/>
          <a:stretch/>
        </p:blipFill>
        <p:spPr>
          <a:xfrm>
            <a:off x="466725" y="0"/>
            <a:ext cx="2057400" cy="95250"/>
          </a:xfrm>
          <a:prstGeom prst="rect">
            <a:avLst/>
          </a:prstGeom>
          <a:noFill/>
          <a:ln>
            <a:noFill/>
          </a:ln>
        </p:spPr>
      </p:pic>
      <p:pic>
        <p:nvPicPr>
          <p:cNvPr id="272" name="Google Shape;272;p17"/>
          <p:cNvPicPr preferRelativeResize="0"/>
          <p:nvPr/>
        </p:nvPicPr>
        <p:blipFill rotWithShape="1">
          <a:blip r:embed="rId4">
            <a:alphaModFix/>
          </a:blip>
          <a:srcRect/>
          <a:stretch/>
        </p:blipFill>
        <p:spPr>
          <a:xfrm>
            <a:off x="0" y="5105100"/>
            <a:ext cx="9144000" cy="66025"/>
          </a:xfrm>
          <a:prstGeom prst="rect">
            <a:avLst/>
          </a:prstGeom>
          <a:noFill/>
          <a:ln>
            <a:noFill/>
          </a:ln>
        </p:spPr>
      </p:pic>
      <p:sp>
        <p:nvSpPr>
          <p:cNvPr id="273" name="Google Shape;273;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15</a:t>
            </a:fld>
            <a:endParaRPr/>
          </a:p>
        </p:txBody>
      </p:sp>
      <p:sp>
        <p:nvSpPr>
          <p:cNvPr id="274" name="Google Shape;274;p17"/>
          <p:cNvSpPr txBox="1"/>
          <p:nvPr/>
        </p:nvSpPr>
        <p:spPr>
          <a:xfrm>
            <a:off x="354125" y="274275"/>
            <a:ext cx="8323200" cy="513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Modified Screening Process for the Program</a:t>
            </a:r>
            <a:endParaRPr sz="2800" b="1" i="0" u="none" strike="noStrike" cap="none">
              <a:solidFill>
                <a:schemeClr val="dk1"/>
              </a:solidFill>
              <a:latin typeface="Arial"/>
              <a:ea typeface="Arial"/>
              <a:cs typeface="Arial"/>
              <a:sym typeface="Arial"/>
            </a:endParaRPr>
          </a:p>
        </p:txBody>
      </p:sp>
      <p:pic>
        <p:nvPicPr>
          <p:cNvPr id="275" name="Google Shape;275;p17"/>
          <p:cNvPicPr preferRelativeResize="0"/>
          <p:nvPr/>
        </p:nvPicPr>
        <p:blipFill rotWithShape="1">
          <a:blip r:embed="rId5">
            <a:alphaModFix/>
          </a:blip>
          <a:srcRect/>
          <a:stretch/>
        </p:blipFill>
        <p:spPr>
          <a:xfrm>
            <a:off x="457200" y="792499"/>
            <a:ext cx="371475" cy="9525"/>
          </a:xfrm>
          <a:prstGeom prst="rect">
            <a:avLst/>
          </a:prstGeom>
          <a:noFill/>
          <a:ln>
            <a:noFill/>
          </a:ln>
        </p:spPr>
      </p:pic>
      <p:sp>
        <p:nvSpPr>
          <p:cNvPr id="276" name="Google Shape;276;p17"/>
          <p:cNvSpPr txBox="1"/>
          <p:nvPr/>
        </p:nvSpPr>
        <p:spPr>
          <a:xfrm>
            <a:off x="246941" y="885780"/>
            <a:ext cx="8897059" cy="4106066"/>
          </a:xfrm>
          <a:prstGeom prst="rect">
            <a:avLst/>
          </a:prstGeom>
          <a:noFill/>
          <a:ln>
            <a:noFill/>
          </a:ln>
        </p:spPr>
        <p:txBody>
          <a:bodyPr spcFirstLastPara="1" wrap="square" lIns="91425" tIns="45700" rIns="91425" bIns="45700" anchor="t" anchorCtr="0">
            <a:normAutofit fontScale="70000" lnSpcReduction="20000"/>
          </a:bodyPr>
          <a:lstStyle/>
          <a:p>
            <a:pPr marL="609585" marR="0" lvl="0" indent="-441949" algn="l" rtl="0">
              <a:lnSpc>
                <a:spcPct val="100000"/>
              </a:lnSpc>
              <a:spcBef>
                <a:spcPts val="480"/>
              </a:spcBef>
              <a:spcAft>
                <a:spcPts val="0"/>
              </a:spcAft>
              <a:buClrTx/>
              <a:buSzPct val="109458"/>
              <a:buFont typeface="Arial"/>
              <a:buChar char="•"/>
            </a:pPr>
            <a:r>
              <a:rPr lang="en-US" sz="1600" b="1" i="0" u="none" strike="noStrike" cap="none" dirty="0">
                <a:solidFill>
                  <a:schemeClr val="tx1"/>
                </a:solidFill>
                <a:latin typeface="Arial"/>
                <a:ea typeface="Arial"/>
                <a:cs typeface="Arial"/>
                <a:sym typeface="Arial"/>
              </a:rPr>
              <a:t>Initial resume screening</a:t>
            </a:r>
            <a:r>
              <a:rPr lang="en-US" sz="1600" b="0" i="0" u="none" strike="noStrike" cap="none" dirty="0">
                <a:solidFill>
                  <a:schemeClr val="tx1"/>
                </a:solidFill>
                <a:latin typeface="Arial"/>
                <a:ea typeface="Arial"/>
                <a:cs typeface="Arial"/>
                <a:sym typeface="Arial"/>
              </a:rPr>
              <a:t> </a:t>
            </a:r>
            <a:endParaRPr sz="2800" b="0" i="0" u="none" strike="noStrike" cap="none" dirty="0">
              <a:solidFill>
                <a:schemeClr val="tx1"/>
              </a:solidFill>
              <a:latin typeface="Arial"/>
              <a:ea typeface="Arial"/>
              <a:cs typeface="Arial"/>
              <a:sym typeface="Arial"/>
            </a:endParaRPr>
          </a:p>
          <a:p>
            <a:pPr marL="1219170" marR="0" lvl="1" indent="-441946" algn="l" rtl="0">
              <a:lnSpc>
                <a:spcPct val="100000"/>
              </a:lnSpc>
              <a:spcBef>
                <a:spcPts val="780"/>
              </a:spcBef>
              <a:spcAft>
                <a:spcPts val="0"/>
              </a:spcAft>
              <a:buClrTx/>
              <a:buSzPct val="125096"/>
              <a:buFont typeface="Arial"/>
              <a:buChar char="•"/>
            </a:pPr>
            <a:r>
              <a:rPr lang="en-US" sz="1400" b="0" i="0" u="none" strike="noStrike" cap="none" dirty="0">
                <a:solidFill>
                  <a:schemeClr val="tx1"/>
                </a:solidFill>
                <a:latin typeface="Arial"/>
                <a:ea typeface="Arial"/>
                <a:cs typeface="Arial"/>
                <a:sym typeface="Arial"/>
              </a:rPr>
              <a:t>Does this person meet the criteria of the program and have relevant experience and/or education?</a:t>
            </a:r>
            <a:endParaRPr sz="2800" b="0" i="0" u="none" strike="noStrike" cap="none" dirty="0">
              <a:solidFill>
                <a:schemeClr val="tx1"/>
              </a:solidFill>
              <a:latin typeface="Arial"/>
              <a:ea typeface="Arial"/>
              <a:cs typeface="Arial"/>
              <a:sym typeface="Arial"/>
            </a:endParaRPr>
          </a:p>
          <a:p>
            <a:pPr marL="609585" marR="0" lvl="0" indent="-441949" algn="l" rtl="0">
              <a:lnSpc>
                <a:spcPct val="100000"/>
              </a:lnSpc>
              <a:spcBef>
                <a:spcPts val="780"/>
              </a:spcBef>
              <a:spcAft>
                <a:spcPts val="0"/>
              </a:spcAft>
              <a:buClrTx/>
              <a:buSzPct val="109458"/>
              <a:buFont typeface="Arial"/>
              <a:buChar char="•"/>
            </a:pPr>
            <a:r>
              <a:rPr lang="en-US" sz="1600" b="1" i="0" u="none" strike="noStrike" cap="none" dirty="0">
                <a:solidFill>
                  <a:schemeClr val="tx1"/>
                </a:solidFill>
                <a:latin typeface="Arial"/>
                <a:ea typeface="Arial"/>
                <a:cs typeface="Arial"/>
                <a:sym typeface="Arial"/>
              </a:rPr>
              <a:t>Initial information interview</a:t>
            </a:r>
            <a:endParaRPr sz="2800" b="0" i="0" u="none" strike="noStrike" cap="none" dirty="0">
              <a:solidFill>
                <a:schemeClr val="tx1"/>
              </a:solidFill>
              <a:latin typeface="Arial"/>
              <a:ea typeface="Arial"/>
              <a:cs typeface="Arial"/>
              <a:sym typeface="Arial"/>
            </a:endParaRPr>
          </a:p>
          <a:p>
            <a:pPr marL="1219170" marR="0" lvl="1" indent="-441946" algn="l" rtl="0">
              <a:lnSpc>
                <a:spcPct val="100000"/>
              </a:lnSpc>
              <a:spcBef>
                <a:spcPts val="780"/>
              </a:spcBef>
              <a:spcAft>
                <a:spcPts val="0"/>
              </a:spcAft>
              <a:buClrTx/>
              <a:buSzPct val="125096"/>
              <a:buFont typeface="Arial"/>
              <a:buChar char="•"/>
            </a:pPr>
            <a:r>
              <a:rPr lang="en-US" sz="1400" b="0" i="0" u="none" strike="noStrike" cap="none" dirty="0">
                <a:solidFill>
                  <a:schemeClr val="tx1"/>
                </a:solidFill>
                <a:latin typeface="Arial"/>
                <a:ea typeface="Arial"/>
                <a:cs typeface="Arial"/>
                <a:sym typeface="Arial"/>
              </a:rPr>
              <a:t>Does the candidate match the resume?</a:t>
            </a:r>
            <a:endParaRPr sz="2800" b="0" i="0" u="none" strike="noStrike" cap="none" dirty="0">
              <a:solidFill>
                <a:schemeClr val="tx1"/>
              </a:solidFill>
              <a:latin typeface="Arial"/>
              <a:ea typeface="Arial"/>
              <a:cs typeface="Arial"/>
              <a:sym typeface="Arial"/>
            </a:endParaRPr>
          </a:p>
          <a:p>
            <a:pPr marL="1219170" marR="0" lvl="1" indent="-441946" algn="l" rtl="0">
              <a:lnSpc>
                <a:spcPct val="100000"/>
              </a:lnSpc>
              <a:spcBef>
                <a:spcPts val="780"/>
              </a:spcBef>
              <a:spcAft>
                <a:spcPts val="0"/>
              </a:spcAft>
              <a:buClrTx/>
              <a:buSzPct val="125096"/>
              <a:buFont typeface="Arial"/>
              <a:buChar char="•"/>
            </a:pPr>
            <a:r>
              <a:rPr lang="en-US" sz="1400" b="0" i="0" u="none" strike="noStrike" cap="none" dirty="0">
                <a:solidFill>
                  <a:schemeClr val="tx1"/>
                </a:solidFill>
                <a:latin typeface="Arial"/>
                <a:ea typeface="Arial"/>
                <a:cs typeface="Arial"/>
                <a:sym typeface="Arial"/>
              </a:rPr>
              <a:t>Discuss the opportunity in more detail and provide overview of the recruitment process</a:t>
            </a:r>
            <a:endParaRPr sz="2800" b="0" i="0" u="none" strike="noStrike" cap="none" dirty="0">
              <a:solidFill>
                <a:schemeClr val="tx1"/>
              </a:solidFill>
              <a:latin typeface="Arial"/>
              <a:ea typeface="Arial"/>
              <a:cs typeface="Arial"/>
              <a:sym typeface="Arial"/>
            </a:endParaRPr>
          </a:p>
          <a:p>
            <a:pPr marL="1219170" marR="0" lvl="1" indent="-441946" algn="l" rtl="0">
              <a:lnSpc>
                <a:spcPct val="100000"/>
              </a:lnSpc>
              <a:spcBef>
                <a:spcPts val="780"/>
              </a:spcBef>
              <a:spcAft>
                <a:spcPts val="0"/>
              </a:spcAft>
              <a:buClrTx/>
              <a:buSzPct val="125096"/>
              <a:buFont typeface="Arial"/>
              <a:buChar char="•"/>
            </a:pPr>
            <a:r>
              <a:rPr lang="en-US" sz="1400" b="0" i="0" u="none" strike="noStrike" cap="none" dirty="0">
                <a:solidFill>
                  <a:schemeClr val="tx1"/>
                </a:solidFill>
                <a:latin typeface="Arial"/>
                <a:ea typeface="Arial"/>
                <a:cs typeface="Arial"/>
                <a:sym typeface="Arial"/>
              </a:rPr>
              <a:t>Allow plenty of time for questions. Do the questions indicate that the candidate is informed about and interested in the company?</a:t>
            </a:r>
            <a:endParaRPr sz="2800" b="0" i="0" u="none" strike="noStrike" cap="none" dirty="0">
              <a:solidFill>
                <a:schemeClr val="tx1"/>
              </a:solidFill>
              <a:latin typeface="Arial"/>
              <a:ea typeface="Arial"/>
              <a:cs typeface="Arial"/>
              <a:sym typeface="Arial"/>
            </a:endParaRPr>
          </a:p>
          <a:p>
            <a:pPr marL="609585" marR="0" lvl="0" indent="-441949" algn="l" rtl="0">
              <a:lnSpc>
                <a:spcPct val="100000"/>
              </a:lnSpc>
              <a:spcBef>
                <a:spcPts val="780"/>
              </a:spcBef>
              <a:spcAft>
                <a:spcPts val="0"/>
              </a:spcAft>
              <a:buClrTx/>
              <a:buSzPct val="109458"/>
              <a:buFont typeface="Arial"/>
              <a:buChar char="•"/>
            </a:pPr>
            <a:r>
              <a:rPr lang="en-US" sz="1600" b="1" i="0" u="none" strike="noStrike" cap="none" dirty="0">
                <a:solidFill>
                  <a:schemeClr val="tx1"/>
                </a:solidFill>
                <a:latin typeface="Arial"/>
                <a:ea typeface="Arial"/>
                <a:cs typeface="Arial"/>
                <a:sym typeface="Arial"/>
              </a:rPr>
              <a:t>Technical screening </a:t>
            </a:r>
            <a:endParaRPr sz="2800" b="0" i="0" u="none" strike="noStrike" cap="none" dirty="0">
              <a:solidFill>
                <a:schemeClr val="tx1"/>
              </a:solidFill>
              <a:latin typeface="Arial"/>
              <a:ea typeface="Arial"/>
              <a:cs typeface="Arial"/>
              <a:sym typeface="Arial"/>
            </a:endParaRPr>
          </a:p>
          <a:p>
            <a:pPr marL="1219170" marR="0" lvl="1" indent="-441946" algn="l" rtl="0">
              <a:lnSpc>
                <a:spcPct val="100000"/>
              </a:lnSpc>
              <a:spcBef>
                <a:spcPts val="780"/>
              </a:spcBef>
              <a:spcAft>
                <a:spcPts val="0"/>
              </a:spcAft>
              <a:buClrTx/>
              <a:buSzPct val="125096"/>
              <a:buFont typeface="Arial"/>
              <a:buChar char="•"/>
            </a:pPr>
            <a:r>
              <a:rPr lang="en-US" sz="1400" b="0" i="0" u="none" strike="noStrike" cap="none" dirty="0">
                <a:solidFill>
                  <a:schemeClr val="tx1"/>
                </a:solidFill>
                <a:latin typeface="Arial"/>
                <a:ea typeface="Arial"/>
                <a:cs typeface="Arial"/>
                <a:sym typeface="Arial"/>
              </a:rPr>
              <a:t>Candidates are given a choice between a take-home online assessment or a live coding exercise</a:t>
            </a:r>
            <a:endParaRPr sz="2800" b="0" i="0" u="none" strike="noStrike" cap="none" dirty="0">
              <a:solidFill>
                <a:schemeClr val="tx1"/>
              </a:solidFill>
              <a:latin typeface="Arial"/>
              <a:ea typeface="Arial"/>
              <a:cs typeface="Arial"/>
              <a:sym typeface="Arial"/>
            </a:endParaRPr>
          </a:p>
          <a:p>
            <a:pPr marL="1219170" marR="0" lvl="1" indent="-441946" algn="l" rtl="0">
              <a:lnSpc>
                <a:spcPct val="100000"/>
              </a:lnSpc>
              <a:spcBef>
                <a:spcPts val="780"/>
              </a:spcBef>
              <a:spcAft>
                <a:spcPts val="0"/>
              </a:spcAft>
              <a:buClrTx/>
              <a:buSzPct val="125096"/>
              <a:buFont typeface="Arial"/>
              <a:buChar char="•"/>
            </a:pPr>
            <a:r>
              <a:rPr lang="en-US" sz="1400" b="0" i="0" u="none" strike="noStrike" cap="none" dirty="0">
                <a:solidFill>
                  <a:schemeClr val="tx1"/>
                </a:solidFill>
                <a:latin typeface="Arial"/>
                <a:ea typeface="Arial"/>
                <a:cs typeface="Arial"/>
                <a:sym typeface="Arial"/>
              </a:rPr>
              <a:t>Not focused on specific code syntax, but rather on candidate’s thought process, problem solving skills, and whether the solution makes sense</a:t>
            </a:r>
            <a:endParaRPr sz="2800" b="0" i="0" u="none" strike="noStrike" cap="none" dirty="0">
              <a:solidFill>
                <a:schemeClr val="tx1"/>
              </a:solidFill>
              <a:latin typeface="Arial"/>
              <a:ea typeface="Arial"/>
              <a:cs typeface="Arial"/>
              <a:sym typeface="Arial"/>
            </a:endParaRPr>
          </a:p>
          <a:p>
            <a:pPr marL="609585" marR="0" lvl="0" indent="-441949" algn="l" rtl="0">
              <a:lnSpc>
                <a:spcPct val="100000"/>
              </a:lnSpc>
              <a:spcBef>
                <a:spcPts val="780"/>
              </a:spcBef>
              <a:spcAft>
                <a:spcPts val="0"/>
              </a:spcAft>
              <a:buClrTx/>
              <a:buSzPct val="109458"/>
              <a:buFont typeface="Arial"/>
              <a:buChar char="•"/>
            </a:pPr>
            <a:r>
              <a:rPr lang="en-US" sz="1600" b="1" i="0" u="none" strike="noStrike" cap="none" dirty="0">
                <a:solidFill>
                  <a:schemeClr val="tx1"/>
                </a:solidFill>
                <a:latin typeface="Arial"/>
                <a:ea typeface="Arial"/>
                <a:cs typeface="Arial"/>
                <a:sym typeface="Arial"/>
              </a:rPr>
              <a:t>Team interview</a:t>
            </a:r>
            <a:endParaRPr sz="2800" b="0" i="0" u="none" strike="noStrike" cap="none" dirty="0">
              <a:solidFill>
                <a:schemeClr val="tx1"/>
              </a:solidFill>
              <a:latin typeface="Arial"/>
              <a:ea typeface="Arial"/>
              <a:cs typeface="Arial"/>
              <a:sym typeface="Arial"/>
            </a:endParaRPr>
          </a:p>
          <a:p>
            <a:pPr marL="1219170" marR="0" lvl="1" indent="-441946" algn="l" rtl="0">
              <a:lnSpc>
                <a:spcPct val="100000"/>
              </a:lnSpc>
              <a:spcBef>
                <a:spcPts val="780"/>
              </a:spcBef>
              <a:spcAft>
                <a:spcPts val="0"/>
              </a:spcAft>
              <a:buClrTx/>
              <a:buSzPct val="125096"/>
              <a:buFont typeface="Arial"/>
              <a:buChar char="•"/>
            </a:pPr>
            <a:r>
              <a:rPr lang="en-US" sz="1400" b="0" i="0" u="none" strike="noStrike" cap="none" dirty="0">
                <a:solidFill>
                  <a:schemeClr val="tx1"/>
                </a:solidFill>
                <a:latin typeface="Arial"/>
                <a:ea typeface="Arial"/>
                <a:cs typeface="Arial"/>
                <a:sym typeface="Arial"/>
              </a:rPr>
              <a:t>Reduced from typical two sessions to just one with ~4 panelists attending. Panel should reflect the diversity of the team.</a:t>
            </a:r>
            <a:endParaRPr sz="2800" b="0" i="0" u="none" strike="noStrike" cap="none" dirty="0">
              <a:solidFill>
                <a:schemeClr val="tx1"/>
              </a:solidFill>
              <a:latin typeface="Arial"/>
              <a:ea typeface="Arial"/>
              <a:cs typeface="Arial"/>
              <a:sym typeface="Arial"/>
            </a:endParaRPr>
          </a:p>
          <a:p>
            <a:pPr marL="1219170" marR="0" lvl="1" indent="-441946" algn="l" rtl="0">
              <a:lnSpc>
                <a:spcPct val="100000"/>
              </a:lnSpc>
              <a:spcBef>
                <a:spcPts val="780"/>
              </a:spcBef>
              <a:spcAft>
                <a:spcPts val="0"/>
              </a:spcAft>
              <a:buClrTx/>
              <a:buSzPct val="125096"/>
              <a:buFont typeface="Arial"/>
              <a:buChar char="•"/>
            </a:pPr>
            <a:r>
              <a:rPr lang="en-US" sz="1400" b="0" i="0" u="none" strike="noStrike" cap="none" dirty="0">
                <a:solidFill>
                  <a:schemeClr val="tx1"/>
                </a:solidFill>
                <a:latin typeface="Arial"/>
                <a:ea typeface="Arial"/>
                <a:cs typeface="Arial"/>
                <a:sym typeface="Arial"/>
              </a:rPr>
              <a:t>Looking to learn more about the candidate while further assessing soft skills and technical skills</a:t>
            </a:r>
            <a:endParaRPr sz="2800" b="0" i="0" u="none" strike="noStrike" cap="none" dirty="0">
              <a:solidFill>
                <a:schemeClr val="tx1"/>
              </a:solidFill>
              <a:latin typeface="Arial"/>
              <a:ea typeface="Arial"/>
              <a:cs typeface="Arial"/>
              <a:sym typeface="Arial"/>
            </a:endParaRPr>
          </a:p>
          <a:p>
            <a:pPr marL="1219170" marR="0" lvl="1" indent="-441946" algn="l" rtl="0">
              <a:lnSpc>
                <a:spcPct val="100000"/>
              </a:lnSpc>
              <a:spcBef>
                <a:spcPts val="780"/>
              </a:spcBef>
              <a:spcAft>
                <a:spcPts val="0"/>
              </a:spcAft>
              <a:buClrTx/>
              <a:buSzPct val="125096"/>
              <a:buFont typeface="Arial"/>
              <a:buChar char="•"/>
            </a:pPr>
            <a:r>
              <a:rPr lang="en-US" sz="1400" b="0" i="0" u="none" strike="noStrike" cap="none" dirty="0">
                <a:solidFill>
                  <a:schemeClr val="tx1"/>
                </a:solidFill>
                <a:latin typeface="Arial"/>
                <a:ea typeface="Arial"/>
                <a:cs typeface="Arial"/>
                <a:sym typeface="Arial"/>
              </a:rPr>
              <a:t>Allows candidate to meet more members of the team and ask questions </a:t>
            </a:r>
            <a:endParaRPr sz="2800" b="0" i="0" u="none" strike="noStrike" cap="none" dirty="0">
              <a:solidFill>
                <a:schemeClr val="tx1"/>
              </a:solidFill>
              <a:latin typeface="Arial"/>
              <a:ea typeface="Arial"/>
              <a:cs typeface="Arial"/>
              <a:sym typeface="Arial"/>
            </a:endParaRPr>
          </a:p>
          <a:p>
            <a:pPr marL="609585" marR="0" lvl="0" indent="-441949" algn="l" rtl="0">
              <a:lnSpc>
                <a:spcPct val="100000"/>
              </a:lnSpc>
              <a:spcBef>
                <a:spcPts val="780"/>
              </a:spcBef>
              <a:spcAft>
                <a:spcPts val="0"/>
              </a:spcAft>
              <a:buClrTx/>
              <a:buSzPct val="109458"/>
              <a:buFont typeface="Arial"/>
              <a:buChar char="•"/>
            </a:pPr>
            <a:r>
              <a:rPr lang="en-US" sz="1600" b="1" i="0" u="none" strike="noStrike" cap="none" dirty="0">
                <a:solidFill>
                  <a:schemeClr val="tx1"/>
                </a:solidFill>
                <a:latin typeface="Arial"/>
                <a:ea typeface="Arial"/>
                <a:cs typeface="Arial"/>
                <a:sym typeface="Arial"/>
              </a:rPr>
              <a:t>Reference check</a:t>
            </a:r>
            <a:endParaRPr sz="2800" b="0" i="0" u="none" strike="noStrike" cap="none" dirty="0">
              <a:solidFill>
                <a:schemeClr val="tx1"/>
              </a:solidFill>
              <a:latin typeface="Arial"/>
              <a:ea typeface="Arial"/>
              <a:cs typeface="Arial"/>
              <a:sym typeface="Arial"/>
            </a:endParaRPr>
          </a:p>
          <a:p>
            <a:pPr marL="1219170" marR="0" lvl="1" indent="-441946" algn="l" rtl="0">
              <a:lnSpc>
                <a:spcPct val="100000"/>
              </a:lnSpc>
              <a:spcBef>
                <a:spcPts val="780"/>
              </a:spcBef>
              <a:spcAft>
                <a:spcPts val="0"/>
              </a:spcAft>
              <a:buClrTx/>
              <a:buSzPct val="125096"/>
              <a:buFont typeface="Arial"/>
              <a:buChar char="•"/>
            </a:pPr>
            <a:r>
              <a:rPr lang="en-US" sz="1400" b="0" i="0" u="none" strike="noStrike" cap="none" dirty="0">
                <a:solidFill>
                  <a:schemeClr val="tx1"/>
                </a:solidFill>
                <a:latin typeface="Arial"/>
                <a:ea typeface="Arial"/>
                <a:cs typeface="Arial"/>
                <a:sym typeface="Arial"/>
              </a:rPr>
              <a:t>Reduced from 2 to 1</a:t>
            </a:r>
            <a:endParaRPr sz="2800" b="0" i="0" u="none" strike="noStrike" cap="none" dirty="0">
              <a:solidFill>
                <a:schemeClr val="tx1"/>
              </a:solidFill>
              <a:latin typeface="Arial"/>
              <a:ea typeface="Arial"/>
              <a:cs typeface="Arial"/>
              <a:sym typeface="Arial"/>
            </a:endParaRPr>
          </a:p>
          <a:p>
            <a:pPr marL="1219170" marR="0" lvl="1" indent="-441946" algn="l" rtl="0">
              <a:lnSpc>
                <a:spcPct val="100000"/>
              </a:lnSpc>
              <a:spcBef>
                <a:spcPts val="780"/>
              </a:spcBef>
              <a:spcAft>
                <a:spcPts val="300"/>
              </a:spcAft>
              <a:buClrTx/>
              <a:buSzPct val="125096"/>
              <a:buFont typeface="Arial"/>
              <a:buChar char="•"/>
            </a:pPr>
            <a:r>
              <a:rPr lang="en-US" sz="1400" b="0" i="0" u="none" strike="noStrike" cap="none" dirty="0">
                <a:solidFill>
                  <a:schemeClr val="tx1"/>
                </a:solidFill>
                <a:latin typeface="Arial"/>
                <a:ea typeface="Arial"/>
                <a:cs typeface="Arial"/>
                <a:sym typeface="Arial"/>
              </a:rPr>
              <a:t>References may come from previous employer, professor, volunteer organization, teammate, etc.</a:t>
            </a:r>
            <a:endParaRPr sz="2800" b="0" i="0" u="none" strike="noStrike" cap="none" dirty="0">
              <a:solidFill>
                <a:schemeClr val="tx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2" name="Google Shape;282;p18"/>
          <p:cNvPicPr preferRelativeResize="0"/>
          <p:nvPr/>
        </p:nvPicPr>
        <p:blipFill rotWithShape="1">
          <a:blip r:embed="rId3">
            <a:alphaModFix/>
          </a:blip>
          <a:srcRect/>
          <a:stretch/>
        </p:blipFill>
        <p:spPr>
          <a:xfrm>
            <a:off x="466725" y="0"/>
            <a:ext cx="2057400" cy="95250"/>
          </a:xfrm>
          <a:prstGeom prst="rect">
            <a:avLst/>
          </a:prstGeom>
          <a:noFill/>
          <a:ln>
            <a:noFill/>
          </a:ln>
        </p:spPr>
      </p:pic>
      <p:pic>
        <p:nvPicPr>
          <p:cNvPr id="283" name="Google Shape;283;p18"/>
          <p:cNvPicPr preferRelativeResize="0"/>
          <p:nvPr/>
        </p:nvPicPr>
        <p:blipFill rotWithShape="1">
          <a:blip r:embed="rId4">
            <a:alphaModFix/>
          </a:blip>
          <a:srcRect/>
          <a:stretch/>
        </p:blipFill>
        <p:spPr>
          <a:xfrm>
            <a:off x="0" y="5105100"/>
            <a:ext cx="9144000" cy="66025"/>
          </a:xfrm>
          <a:prstGeom prst="rect">
            <a:avLst/>
          </a:prstGeom>
          <a:noFill/>
          <a:ln>
            <a:noFill/>
          </a:ln>
        </p:spPr>
      </p:pic>
      <p:pic>
        <p:nvPicPr>
          <p:cNvPr id="284" name="Google Shape;284;p18"/>
          <p:cNvPicPr preferRelativeResize="0"/>
          <p:nvPr/>
        </p:nvPicPr>
        <p:blipFill rotWithShape="1">
          <a:blip r:embed="rId5">
            <a:alphaModFix/>
          </a:blip>
          <a:srcRect/>
          <a:stretch/>
        </p:blipFill>
        <p:spPr>
          <a:xfrm>
            <a:off x="354125" y="4617875"/>
            <a:ext cx="1723300" cy="434175"/>
          </a:xfrm>
          <a:prstGeom prst="rect">
            <a:avLst/>
          </a:prstGeom>
          <a:noFill/>
          <a:ln>
            <a:noFill/>
          </a:ln>
        </p:spPr>
      </p:pic>
      <p:sp>
        <p:nvSpPr>
          <p:cNvPr id="285" name="Google Shape;285;p18"/>
          <p:cNvSpPr txBox="1"/>
          <p:nvPr/>
        </p:nvSpPr>
        <p:spPr>
          <a:xfrm>
            <a:off x="354125" y="274275"/>
            <a:ext cx="8323200" cy="513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US" sz="3200" b="1" i="0" u="none" strike="noStrike" cap="none">
                <a:solidFill>
                  <a:schemeClr val="dk1"/>
                </a:solidFill>
                <a:latin typeface="Arial"/>
                <a:ea typeface="Arial"/>
                <a:cs typeface="Arial"/>
                <a:sym typeface="Arial"/>
              </a:rPr>
              <a:t>Do’s and Don’ts during Recruitment </a:t>
            </a:r>
            <a:endParaRPr sz="3200" b="1" i="0" u="none" strike="noStrike" cap="none">
              <a:solidFill>
                <a:schemeClr val="dk1"/>
              </a:solidFill>
              <a:latin typeface="Arial"/>
              <a:ea typeface="Arial"/>
              <a:cs typeface="Arial"/>
              <a:sym typeface="Arial"/>
            </a:endParaRPr>
          </a:p>
        </p:txBody>
      </p:sp>
      <p:pic>
        <p:nvPicPr>
          <p:cNvPr id="286" name="Google Shape;286;p18"/>
          <p:cNvPicPr preferRelativeResize="0"/>
          <p:nvPr/>
        </p:nvPicPr>
        <p:blipFill rotWithShape="1">
          <a:blip r:embed="rId6">
            <a:alphaModFix/>
          </a:blip>
          <a:srcRect/>
          <a:stretch/>
        </p:blipFill>
        <p:spPr>
          <a:xfrm>
            <a:off x="457200" y="792499"/>
            <a:ext cx="371475" cy="9525"/>
          </a:xfrm>
          <a:prstGeom prst="rect">
            <a:avLst/>
          </a:prstGeom>
          <a:noFill/>
          <a:ln>
            <a:noFill/>
          </a:ln>
        </p:spPr>
      </p:pic>
      <p:sp>
        <p:nvSpPr>
          <p:cNvPr id="287" name="Google Shape;287;p18"/>
          <p:cNvSpPr txBox="1"/>
          <p:nvPr/>
        </p:nvSpPr>
        <p:spPr>
          <a:xfrm>
            <a:off x="354125" y="1077550"/>
            <a:ext cx="4103700" cy="3540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0397A3"/>
                </a:solidFill>
                <a:latin typeface="Arial"/>
                <a:ea typeface="Arial"/>
                <a:cs typeface="Arial"/>
                <a:sym typeface="Arial"/>
              </a:rPr>
              <a:t>Do:</a:t>
            </a:r>
            <a:endParaRPr sz="1800" b="1" i="0" u="none" strike="noStrike" cap="none">
              <a:solidFill>
                <a:srgbClr val="0397A3"/>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Use the program criteria as a guideline, not a hard rule</a:t>
            </a:r>
            <a:endParaRPr/>
          </a:p>
          <a:p>
            <a:pPr marL="457200" marR="0" lvl="0" indent="-317500" algn="l" rtl="0">
              <a:lnSpc>
                <a:spcPct val="115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Take time to thoroughly explain the recruitment process and what to expect at each stage fo the process</a:t>
            </a:r>
            <a:endParaRPr/>
          </a:p>
          <a:p>
            <a:pPr marL="457200" marR="0" lvl="0" indent="-317500" algn="l" rtl="0">
              <a:lnSpc>
                <a:spcPct val="115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Prioritize interviews and internal communication </a:t>
            </a:r>
            <a:endParaRPr/>
          </a:p>
          <a:p>
            <a:pPr marL="457200" marR="0" lvl="0" indent="-317500" algn="l" rtl="0">
              <a:lnSpc>
                <a:spcPct val="115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Trust the process </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800"/>
              <a:buFont typeface="Arial"/>
              <a:buNone/>
            </a:pPr>
            <a:endParaRPr sz="800" b="1" i="0" u="none" strike="noStrike" cap="none">
              <a:solidFill>
                <a:srgbClr val="0397A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800"/>
              <a:buFont typeface="Arial"/>
              <a:buNone/>
            </a:pPr>
            <a:endParaRPr sz="800" b="1" i="0" u="none" strike="noStrike" cap="none">
              <a:solidFill>
                <a:srgbClr val="0397A3"/>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8" name="Google Shape;288;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16</a:t>
            </a:fld>
            <a:endParaRPr/>
          </a:p>
        </p:txBody>
      </p:sp>
      <p:sp>
        <p:nvSpPr>
          <p:cNvPr id="289" name="Google Shape;289;p18"/>
          <p:cNvSpPr txBox="1"/>
          <p:nvPr/>
        </p:nvSpPr>
        <p:spPr>
          <a:xfrm>
            <a:off x="4686300" y="1074650"/>
            <a:ext cx="4103700" cy="3540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397A3"/>
                </a:solidFill>
                <a:latin typeface="Arial"/>
                <a:ea typeface="Arial"/>
                <a:cs typeface="Arial"/>
                <a:sym typeface="Arial"/>
              </a:rPr>
              <a:t>Don’t:</a:t>
            </a:r>
            <a:endParaRPr sz="1800" b="1" i="0" u="none" strike="noStrike" cap="none" dirty="0">
              <a:solidFill>
                <a:srgbClr val="0397A3"/>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a:ea typeface="Arial"/>
                <a:cs typeface="Arial"/>
                <a:sym typeface="Arial"/>
              </a:rPr>
              <a:t>Worry about “proving” someone’s career gap</a:t>
            </a:r>
            <a:endParaRPr dirty="0"/>
          </a:p>
          <a:p>
            <a:pPr marL="457200" marR="0" lvl="0" indent="-317500" algn="l" rtl="0">
              <a:lnSpc>
                <a:spcPct val="115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a:ea typeface="Arial"/>
                <a:cs typeface="Arial"/>
                <a:sym typeface="Arial"/>
              </a:rPr>
              <a:t>Disqualify applicants who may have done gig, freelance or pro bono work during their break </a:t>
            </a:r>
            <a:endParaRPr dirty="0"/>
          </a:p>
          <a:p>
            <a:pPr marL="457200" marR="0" lvl="0" indent="-317500" algn="l" rtl="0">
              <a:lnSpc>
                <a:spcPct val="115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a:ea typeface="Arial"/>
                <a:cs typeface="Arial"/>
                <a:sym typeface="Arial"/>
              </a:rPr>
              <a:t>Leave applicants hanging </a:t>
            </a:r>
            <a:endParaRPr dirty="0"/>
          </a:p>
          <a:p>
            <a:pPr marL="457200" marR="0" lvl="0" indent="-317500" algn="l" rtl="0">
              <a:lnSpc>
                <a:spcPct val="115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a:ea typeface="Arial"/>
                <a:cs typeface="Arial"/>
                <a:sym typeface="Arial"/>
              </a:rPr>
              <a:t>Mistake nerves or lack of confidence for a lack </a:t>
            </a:r>
            <a:r>
              <a:rPr lang="en-US" sz="1400" b="0" i="0" u="none" strike="noStrike" cap="none">
                <a:solidFill>
                  <a:schemeClr val="dk1"/>
                </a:solidFill>
                <a:latin typeface="Arial"/>
                <a:ea typeface="Arial"/>
                <a:cs typeface="Arial"/>
                <a:sym typeface="Arial"/>
              </a:rPr>
              <a:t>of competence </a:t>
            </a:r>
            <a:endParaRPr sz="14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800"/>
              <a:buFont typeface="Arial"/>
              <a:buNone/>
            </a:pPr>
            <a:endParaRPr sz="800" b="1" i="0" u="none" strike="noStrike" cap="none" dirty="0">
              <a:solidFill>
                <a:srgbClr val="0397A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800"/>
              <a:buFont typeface="Arial"/>
              <a:buNone/>
            </a:pPr>
            <a:endParaRPr sz="800" b="1" i="0" u="none" strike="noStrike" cap="none" dirty="0">
              <a:solidFill>
                <a:srgbClr val="0397A3"/>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cxnSp>
        <p:nvCxnSpPr>
          <p:cNvPr id="290" name="Google Shape;290;p18"/>
          <p:cNvCxnSpPr/>
          <p:nvPr/>
        </p:nvCxnSpPr>
        <p:spPr>
          <a:xfrm>
            <a:off x="4574275" y="1083000"/>
            <a:ext cx="6600" cy="353160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9"/>
          <p:cNvPicPr preferRelativeResize="0"/>
          <p:nvPr/>
        </p:nvPicPr>
        <p:blipFill rotWithShape="1">
          <a:blip r:embed="rId3">
            <a:alphaModFix/>
          </a:blip>
          <a:srcRect/>
          <a:stretch/>
        </p:blipFill>
        <p:spPr>
          <a:xfrm>
            <a:off x="466725" y="0"/>
            <a:ext cx="2057400" cy="95250"/>
          </a:xfrm>
          <a:prstGeom prst="rect">
            <a:avLst/>
          </a:prstGeom>
          <a:noFill/>
          <a:ln>
            <a:noFill/>
          </a:ln>
        </p:spPr>
      </p:pic>
      <p:pic>
        <p:nvPicPr>
          <p:cNvPr id="80" name="Google Shape;80;p19"/>
          <p:cNvPicPr preferRelativeResize="0"/>
          <p:nvPr/>
        </p:nvPicPr>
        <p:blipFill rotWithShape="1">
          <a:blip r:embed="rId4">
            <a:alphaModFix/>
          </a:blip>
          <a:srcRect/>
          <a:stretch/>
        </p:blipFill>
        <p:spPr>
          <a:xfrm>
            <a:off x="0" y="5105101"/>
            <a:ext cx="9144000" cy="66025"/>
          </a:xfrm>
          <a:prstGeom prst="rect">
            <a:avLst/>
          </a:prstGeom>
          <a:noFill/>
          <a:ln>
            <a:noFill/>
          </a:ln>
        </p:spPr>
      </p:pic>
      <p:sp>
        <p:nvSpPr>
          <p:cNvPr id="87" name="Google Shape;87;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a:lstStyle>
          <a:p>
            <a:pPr marL="0" lvl="0" indent="0" algn="r" rtl="0">
              <a:lnSpc>
                <a:spcPct val="100000"/>
              </a:lnSpc>
              <a:spcBef>
                <a:spcPts val="0"/>
              </a:spcBef>
              <a:spcAft>
                <a:spcPts val="0"/>
              </a:spcAft>
              <a:buSzPts val="1000"/>
              <a:buNone/>
            </a:pPr>
            <a:fld id="{00000000-1234-1234-1234-123412341234}" type="slidenum">
              <a:rPr lang="en"/>
              <a:pPr marL="0" lvl="0" indent="0" algn="r" rtl="0">
                <a:lnSpc>
                  <a:spcPct val="100000"/>
                </a:lnSpc>
                <a:spcBef>
                  <a:spcPts val="0"/>
                </a:spcBef>
                <a:spcAft>
                  <a:spcPts val="0"/>
                </a:spcAft>
                <a:buSzPts val="1000"/>
                <a:buNone/>
              </a:pPr>
              <a:t>17</a:t>
            </a:fld>
            <a:endParaRPr/>
          </a:p>
        </p:txBody>
      </p:sp>
      <p:pic>
        <p:nvPicPr>
          <p:cNvPr id="1026" name="Picture 2">
            <a:extLst>
              <a:ext uri="{FF2B5EF4-FFF2-40B4-BE49-F238E27FC236}">
                <a16:creationId xmlns:a16="http://schemas.microsoft.com/office/drawing/2014/main" id="{D5E4CA83-C11B-5E0A-8106-8BC716BC08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9666" y="1533778"/>
            <a:ext cx="3604334" cy="3604334"/>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164;p25">
            <a:extLst>
              <a:ext uri="{FF2B5EF4-FFF2-40B4-BE49-F238E27FC236}">
                <a16:creationId xmlns:a16="http://schemas.microsoft.com/office/drawing/2014/main" id="{A6B1D59B-C90E-7614-135D-86A028112455}"/>
              </a:ext>
            </a:extLst>
          </p:cNvPr>
          <p:cNvPicPr preferRelativeResize="0"/>
          <p:nvPr/>
        </p:nvPicPr>
        <p:blipFill rotWithShape="1">
          <a:blip r:embed="rId6">
            <a:alphaModFix/>
          </a:blip>
          <a:srcRect/>
          <a:stretch/>
        </p:blipFill>
        <p:spPr>
          <a:xfrm>
            <a:off x="354126" y="4617875"/>
            <a:ext cx="1723300" cy="434175"/>
          </a:xfrm>
          <a:prstGeom prst="rect">
            <a:avLst/>
          </a:prstGeom>
          <a:noFill/>
          <a:ln>
            <a:noFill/>
          </a:ln>
        </p:spPr>
      </p:pic>
      <p:sp>
        <p:nvSpPr>
          <p:cNvPr id="4" name="Google Shape;351;p10">
            <a:extLst>
              <a:ext uri="{FF2B5EF4-FFF2-40B4-BE49-F238E27FC236}">
                <a16:creationId xmlns:a16="http://schemas.microsoft.com/office/drawing/2014/main" id="{3A215059-2444-144B-A470-B2E9DC010D1D}"/>
              </a:ext>
            </a:extLst>
          </p:cNvPr>
          <p:cNvSpPr txBox="1">
            <a:spLocks/>
          </p:cNvSpPr>
          <p:nvPr/>
        </p:nvSpPr>
        <p:spPr>
          <a:xfrm>
            <a:off x="640262" y="435251"/>
            <a:ext cx="6336569" cy="2510946"/>
          </a:xfrm>
          <a:prstGeom prst="rect">
            <a:avLst/>
          </a:prstGeom>
          <a:noFill/>
          <a:ln>
            <a:noFill/>
          </a:ln>
        </p:spPr>
        <p:txBody>
          <a:bodyPr spcFirstLastPara="1" wrap="square" lIns="68569" tIns="34275" rIns="68569" bIns="34275" anchor="ctr" anchorCtr="0">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buClr>
                <a:srgbClr val="000000"/>
              </a:buClr>
              <a:buSzPts val="1400"/>
            </a:pPr>
            <a:r>
              <a:rPr lang="en-US" sz="6000" b="1" i="1" dirty="0">
                <a:solidFill>
                  <a:schemeClr val="tx1"/>
                </a:solidFill>
              </a:rPr>
              <a:t>What Can I Expect From Candidates?</a:t>
            </a:r>
            <a:endParaRPr lang="en-US" sz="788" dirty="0">
              <a:solidFill>
                <a:schemeClr val="tx1"/>
              </a:solidFill>
            </a:endParaRPr>
          </a:p>
        </p:txBody>
      </p:sp>
    </p:spTree>
    <p:extLst>
      <p:ext uri="{BB962C8B-B14F-4D97-AF65-F5344CB8AC3E}">
        <p14:creationId xmlns:p14="http://schemas.microsoft.com/office/powerpoint/2010/main" val="2353295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20"/>
          <p:cNvPicPr preferRelativeResize="0"/>
          <p:nvPr/>
        </p:nvPicPr>
        <p:blipFill rotWithShape="1">
          <a:blip r:embed="rId3">
            <a:alphaModFix/>
          </a:blip>
          <a:srcRect/>
          <a:stretch/>
        </p:blipFill>
        <p:spPr>
          <a:xfrm>
            <a:off x="466725" y="0"/>
            <a:ext cx="2057400" cy="95250"/>
          </a:xfrm>
          <a:prstGeom prst="rect">
            <a:avLst/>
          </a:prstGeom>
          <a:noFill/>
          <a:ln>
            <a:noFill/>
          </a:ln>
        </p:spPr>
      </p:pic>
      <p:pic>
        <p:nvPicPr>
          <p:cNvPr id="307" name="Google Shape;307;p20"/>
          <p:cNvPicPr preferRelativeResize="0"/>
          <p:nvPr/>
        </p:nvPicPr>
        <p:blipFill rotWithShape="1">
          <a:blip r:embed="rId4">
            <a:alphaModFix/>
          </a:blip>
          <a:srcRect/>
          <a:stretch/>
        </p:blipFill>
        <p:spPr>
          <a:xfrm>
            <a:off x="0" y="5105100"/>
            <a:ext cx="9144000" cy="66025"/>
          </a:xfrm>
          <a:prstGeom prst="rect">
            <a:avLst/>
          </a:prstGeom>
          <a:noFill/>
          <a:ln>
            <a:noFill/>
          </a:ln>
        </p:spPr>
      </p:pic>
      <p:sp>
        <p:nvSpPr>
          <p:cNvPr id="308" name="Google Shape;308;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18</a:t>
            </a:fld>
            <a:endParaRPr/>
          </a:p>
        </p:txBody>
      </p:sp>
      <p:sp>
        <p:nvSpPr>
          <p:cNvPr id="309" name="Google Shape;309;p20"/>
          <p:cNvSpPr txBox="1"/>
          <p:nvPr/>
        </p:nvSpPr>
        <p:spPr>
          <a:xfrm>
            <a:off x="354125" y="274275"/>
            <a:ext cx="8323200" cy="513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US" sz="3200" b="1" i="0" u="none" strike="noStrike" cap="none">
                <a:solidFill>
                  <a:schemeClr val="dk1"/>
                </a:solidFill>
                <a:latin typeface="Arial"/>
                <a:ea typeface="Arial"/>
                <a:cs typeface="Arial"/>
                <a:sym typeface="Arial"/>
              </a:rPr>
              <a:t>Plain page</a:t>
            </a:r>
            <a:endParaRPr sz="3200" b="1" i="0" u="none" strike="noStrike" cap="none">
              <a:solidFill>
                <a:schemeClr val="dk1"/>
              </a:solidFill>
              <a:latin typeface="Arial"/>
              <a:ea typeface="Arial"/>
              <a:cs typeface="Arial"/>
              <a:sym typeface="Arial"/>
            </a:endParaRPr>
          </a:p>
        </p:txBody>
      </p:sp>
      <p:pic>
        <p:nvPicPr>
          <p:cNvPr id="310" name="Google Shape;310;p20"/>
          <p:cNvPicPr preferRelativeResize="0"/>
          <p:nvPr/>
        </p:nvPicPr>
        <p:blipFill rotWithShape="1">
          <a:blip r:embed="rId5">
            <a:alphaModFix/>
          </a:blip>
          <a:srcRect/>
          <a:stretch/>
        </p:blipFill>
        <p:spPr>
          <a:xfrm>
            <a:off x="457200" y="792499"/>
            <a:ext cx="371475" cy="9525"/>
          </a:xfrm>
          <a:prstGeom prst="rect">
            <a:avLst/>
          </a:prstGeom>
          <a:noFill/>
          <a:ln>
            <a:noFill/>
          </a:ln>
        </p:spPr>
      </p:pic>
      <p:pic>
        <p:nvPicPr>
          <p:cNvPr id="311" name="Google Shape;311;p20" descr="A person standing next to a person&#10;&#10;Description automatically generated"/>
          <p:cNvPicPr preferRelativeResize="0"/>
          <p:nvPr/>
        </p:nvPicPr>
        <p:blipFill rotWithShape="1">
          <a:blip r:embed="rId6">
            <a:alphaModFix/>
          </a:blip>
          <a:srcRect t="5389" b="10233"/>
          <a:stretch/>
        </p:blipFill>
        <p:spPr>
          <a:xfrm>
            <a:off x="0" y="0"/>
            <a:ext cx="9144000" cy="5105100"/>
          </a:xfrm>
          <a:prstGeom prst="rect">
            <a:avLst/>
          </a:prstGeom>
          <a:noFill/>
          <a:ln>
            <a:noFill/>
          </a:ln>
        </p:spPr>
      </p:pic>
      <p:sp>
        <p:nvSpPr>
          <p:cNvPr id="312" name="Google Shape;312;p20"/>
          <p:cNvSpPr txBox="1"/>
          <p:nvPr/>
        </p:nvSpPr>
        <p:spPr>
          <a:xfrm>
            <a:off x="0" y="2795702"/>
            <a:ext cx="9144000" cy="1031441"/>
          </a:xfrm>
          <a:prstGeom prst="rect">
            <a:avLst/>
          </a:prstGeom>
          <a:solidFill>
            <a:srgbClr val="D8D8D8">
              <a:alpha val="74509"/>
            </a:srgbClr>
          </a:solidFill>
          <a:ln>
            <a:noFill/>
          </a:ln>
        </p:spPr>
        <p:txBody>
          <a:bodyPr spcFirstLastPara="1" wrap="square" lIns="121900" tIns="60950" rIns="121900" bIns="60950" anchor="ctr" anchorCtr="0">
            <a:normAutofit/>
          </a:bodyPr>
          <a:lstStyle/>
          <a:p>
            <a:pPr marL="0" marR="0" lvl="0" indent="0" algn="ctr" rtl="0">
              <a:lnSpc>
                <a:spcPct val="100000"/>
              </a:lnSpc>
              <a:spcBef>
                <a:spcPts val="0"/>
              </a:spcBef>
              <a:spcAft>
                <a:spcPts val="0"/>
              </a:spcAft>
              <a:buClr>
                <a:srgbClr val="6D2077"/>
              </a:buClr>
              <a:buSzPts val="2800"/>
              <a:buFont typeface="Arial"/>
              <a:buNone/>
            </a:pPr>
            <a:r>
              <a:rPr lang="en-US" sz="2800" b="1" i="0" u="none" strike="noStrike" cap="none">
                <a:solidFill>
                  <a:srgbClr val="6D2077"/>
                </a:solidFill>
                <a:latin typeface="Arial"/>
                <a:ea typeface="Arial"/>
                <a:cs typeface="Arial"/>
                <a:sym typeface="Arial"/>
              </a:rPr>
              <a:t>Candidates May Not Seem Confident or Polished</a:t>
            </a:r>
            <a:endParaRPr sz="105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21"/>
          <p:cNvPicPr preferRelativeResize="0"/>
          <p:nvPr/>
        </p:nvPicPr>
        <p:blipFill rotWithShape="1">
          <a:blip r:embed="rId3">
            <a:alphaModFix/>
          </a:blip>
          <a:srcRect/>
          <a:stretch/>
        </p:blipFill>
        <p:spPr>
          <a:xfrm>
            <a:off x="466725" y="0"/>
            <a:ext cx="2057400" cy="95250"/>
          </a:xfrm>
          <a:prstGeom prst="rect">
            <a:avLst/>
          </a:prstGeom>
          <a:noFill/>
          <a:ln>
            <a:noFill/>
          </a:ln>
        </p:spPr>
      </p:pic>
      <p:pic>
        <p:nvPicPr>
          <p:cNvPr id="105" name="Google Shape;105;p21"/>
          <p:cNvPicPr preferRelativeResize="0"/>
          <p:nvPr/>
        </p:nvPicPr>
        <p:blipFill rotWithShape="1">
          <a:blip r:embed="rId4">
            <a:alphaModFix/>
          </a:blip>
          <a:srcRect/>
          <a:stretch/>
        </p:blipFill>
        <p:spPr>
          <a:xfrm>
            <a:off x="0" y="5105101"/>
            <a:ext cx="9144000" cy="66025"/>
          </a:xfrm>
          <a:prstGeom prst="rect">
            <a:avLst/>
          </a:prstGeom>
          <a:noFill/>
          <a:ln>
            <a:noFill/>
          </a:ln>
        </p:spPr>
      </p:pic>
      <p:sp>
        <p:nvSpPr>
          <p:cNvPr id="106" name="Google Shape;106;p21"/>
          <p:cNvSpPr txBox="1"/>
          <p:nvPr/>
        </p:nvSpPr>
        <p:spPr>
          <a:xfrm>
            <a:off x="354125" y="274275"/>
            <a:ext cx="8323200" cy="513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lnSpc>
                <a:spcPct val="90000"/>
              </a:lnSpc>
              <a:spcBef>
                <a:spcPts val="0"/>
              </a:spcBef>
              <a:spcAft>
                <a:spcPts val="0"/>
              </a:spcAft>
              <a:buClr>
                <a:srgbClr val="000000"/>
              </a:buClr>
              <a:buSzPts val="2700"/>
              <a:buFont typeface="Arial"/>
              <a:buNone/>
            </a:pPr>
            <a:r>
              <a:rPr lang="en" sz="2700" b="1" i="0" u="none" strike="noStrike" cap="none">
                <a:solidFill>
                  <a:schemeClr val="dk1"/>
                </a:solidFill>
                <a:latin typeface="Arial"/>
                <a:ea typeface="Arial"/>
                <a:cs typeface="Arial"/>
                <a:sym typeface="Arial"/>
              </a:rPr>
              <a:t>Parents specifically face a tough road to re-entry</a:t>
            </a:r>
            <a:endParaRPr sz="2700" b="1" i="0" u="none" strike="noStrike" cap="none">
              <a:solidFill>
                <a:schemeClr val="dk1"/>
              </a:solidFill>
              <a:latin typeface="Arial"/>
              <a:ea typeface="Arial"/>
              <a:cs typeface="Arial"/>
              <a:sym typeface="Arial"/>
            </a:endParaRPr>
          </a:p>
        </p:txBody>
      </p:sp>
      <p:pic>
        <p:nvPicPr>
          <p:cNvPr id="107" name="Google Shape;107;p21"/>
          <p:cNvPicPr preferRelativeResize="0"/>
          <p:nvPr/>
        </p:nvPicPr>
        <p:blipFill rotWithShape="1">
          <a:blip r:embed="rId5">
            <a:alphaModFix/>
          </a:blip>
          <a:srcRect/>
          <a:stretch/>
        </p:blipFill>
        <p:spPr>
          <a:xfrm>
            <a:off x="457201" y="792500"/>
            <a:ext cx="371475" cy="9525"/>
          </a:xfrm>
          <a:prstGeom prst="rect">
            <a:avLst/>
          </a:prstGeom>
          <a:noFill/>
          <a:ln>
            <a:noFill/>
          </a:ln>
        </p:spPr>
      </p:pic>
      <p:sp>
        <p:nvSpPr>
          <p:cNvPr id="108" name="Google Shape;108;p21"/>
          <p:cNvSpPr txBox="1"/>
          <p:nvPr/>
        </p:nvSpPr>
        <p:spPr>
          <a:xfrm>
            <a:off x="2165619" y="4734902"/>
            <a:ext cx="6758100" cy="200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700"/>
              <a:buFont typeface="Arial"/>
              <a:buNone/>
            </a:pPr>
            <a:r>
              <a:rPr lang="en" sz="700" b="0" i="1" u="none" strike="noStrike" cap="none">
                <a:solidFill>
                  <a:schemeClr val="dk1"/>
                </a:solidFill>
                <a:latin typeface="Arial"/>
                <a:ea typeface="Arial"/>
                <a:cs typeface="Arial"/>
                <a:sym typeface="Arial"/>
              </a:rPr>
              <a:t>Source: </a:t>
            </a:r>
            <a:r>
              <a:rPr lang="en" sz="700" b="0" i="1" u="sng" strike="noStrike" cap="none">
                <a:solidFill>
                  <a:srgbClr val="6D2077"/>
                </a:solidFill>
                <a:latin typeface="Arial"/>
                <a:ea typeface="Arial"/>
                <a:cs typeface="Arial"/>
                <a:sym typeface="Arial"/>
                <a:hlinkClick r:id="rId6">
                  <a:extLst>
                    <a:ext uri="{A12FA001-AC4F-418D-AE19-62706E023703}">
                      <ahyp:hlinkClr xmlns:ahyp="http://schemas.microsoft.com/office/drawing/2018/hyperlinkcolor" val="tx"/>
                    </a:ext>
                  </a:extLst>
                </a:hlinkClick>
              </a:rPr>
              <a:t>From Opt Out to  Blocked Out: The Challenges for Labor Market Re-entry after Family-Related Employmen</a:t>
            </a:r>
            <a:r>
              <a:rPr lang="en" sz="700" b="0" i="1" u="sng" strike="noStrike" cap="none">
                <a:solidFill>
                  <a:srgbClr val="6D2077"/>
                </a:solidFill>
                <a:latin typeface="Arial"/>
                <a:ea typeface="Arial"/>
                <a:cs typeface="Arial"/>
                <a:sym typeface="Arial"/>
              </a:rPr>
              <a:t>t Lapses</a:t>
            </a:r>
            <a:r>
              <a:rPr lang="en" sz="700" b="0" i="1" u="none" strike="noStrike" cap="none">
                <a:solidFill>
                  <a:schemeClr val="dk1"/>
                </a:solidFill>
                <a:latin typeface="Arial"/>
                <a:ea typeface="Arial"/>
                <a:cs typeface="Arial"/>
                <a:sym typeface="Arial"/>
              </a:rPr>
              <a:t>, Katherine Weisshaar, 2018 </a:t>
            </a:r>
            <a:endParaRPr sz="1800" b="0" i="0" u="none" strike="noStrike" cap="none">
              <a:solidFill>
                <a:srgbClr val="000000"/>
              </a:solidFill>
              <a:latin typeface="Arial"/>
              <a:ea typeface="Arial"/>
              <a:cs typeface="Arial"/>
              <a:sym typeface="Arial"/>
            </a:endParaRPr>
          </a:p>
        </p:txBody>
      </p:sp>
      <p:pic>
        <p:nvPicPr>
          <p:cNvPr id="109" name="Google Shape;109;p21"/>
          <p:cNvPicPr preferRelativeResize="0"/>
          <p:nvPr/>
        </p:nvPicPr>
        <p:blipFill rotWithShape="1">
          <a:blip r:embed="rId7">
            <a:alphaModFix/>
          </a:blip>
          <a:srcRect/>
          <a:stretch/>
        </p:blipFill>
        <p:spPr>
          <a:xfrm>
            <a:off x="554043" y="1606137"/>
            <a:ext cx="7565801" cy="2814550"/>
          </a:xfrm>
          <a:prstGeom prst="rect">
            <a:avLst/>
          </a:prstGeom>
          <a:noFill/>
          <a:ln>
            <a:noFill/>
          </a:ln>
        </p:spPr>
      </p:pic>
      <p:sp>
        <p:nvSpPr>
          <p:cNvPr id="110" name="Google Shape;110;p21"/>
          <p:cNvSpPr txBox="1"/>
          <p:nvPr/>
        </p:nvSpPr>
        <p:spPr>
          <a:xfrm>
            <a:off x="186265" y="935468"/>
            <a:ext cx="8387400" cy="6165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500"/>
              <a:buFont typeface="Arial"/>
              <a:buNone/>
            </a:pPr>
            <a:r>
              <a:rPr lang="en" sz="1500" b="0" i="0" u="none" strike="noStrike" cap="none">
                <a:solidFill>
                  <a:schemeClr val="dk1"/>
                </a:solidFill>
                <a:latin typeface="Arial"/>
                <a:ea typeface="Arial"/>
                <a:cs typeface="Arial"/>
                <a:sym typeface="Arial"/>
              </a:rPr>
              <a:t>Callback rates on the same resume vary significantly based on employment status:</a:t>
            </a: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en" sz="1500" b="1" i="1" u="none" strike="noStrike" cap="none">
                <a:solidFill>
                  <a:schemeClr val="dk1"/>
                </a:solidFill>
                <a:latin typeface="Arial"/>
                <a:ea typeface="Arial"/>
                <a:cs typeface="Arial"/>
                <a:sym typeface="Arial"/>
              </a:rPr>
              <a:t>Those Who “Opt Out” for Caregiving Face a Higher Hurdle</a:t>
            </a:r>
            <a:endParaRPr sz="1500" b="0" i="0" u="none" strike="noStrike" cap="none">
              <a:solidFill>
                <a:srgbClr val="000000"/>
              </a:solidFill>
              <a:latin typeface="Arial"/>
              <a:ea typeface="Arial"/>
              <a:cs typeface="Arial"/>
              <a:sym typeface="Arial"/>
            </a:endParaRPr>
          </a:p>
        </p:txBody>
      </p:sp>
      <p:sp>
        <p:nvSpPr>
          <p:cNvPr id="111" name="Google Shape;111;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a:lstStyle>
          <a:p>
            <a:pPr marL="0" lvl="0" indent="0" algn="r" rtl="0">
              <a:lnSpc>
                <a:spcPct val="100000"/>
              </a:lnSpc>
              <a:spcBef>
                <a:spcPts val="0"/>
              </a:spcBef>
              <a:spcAft>
                <a:spcPts val="0"/>
              </a:spcAft>
              <a:buSzPts val="1000"/>
              <a:buNone/>
            </a:pPr>
            <a:fld id="{00000000-1234-1234-1234-123412341234}" type="slidenum">
              <a:rPr lang="en"/>
              <a:pPr marL="0" lvl="0" indent="0" algn="r" rtl="0">
                <a:lnSpc>
                  <a:spcPct val="100000"/>
                </a:lnSpc>
                <a:spcBef>
                  <a:spcPts val="0"/>
                </a:spcBef>
                <a:spcAft>
                  <a:spcPts val="0"/>
                </a:spcAft>
                <a:buSzPts val="1000"/>
                <a:buNone/>
              </a:pPr>
              <a:t>19</a:t>
            </a:fld>
            <a:endParaRPr/>
          </a:p>
        </p:txBody>
      </p:sp>
    </p:spTree>
    <p:extLst>
      <p:ext uri="{BB962C8B-B14F-4D97-AF65-F5344CB8AC3E}">
        <p14:creationId xmlns:p14="http://schemas.microsoft.com/office/powerpoint/2010/main" val="3863387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9"/>
          <p:cNvPicPr preferRelativeResize="0"/>
          <p:nvPr/>
        </p:nvPicPr>
        <p:blipFill rotWithShape="1">
          <a:blip r:embed="rId3">
            <a:alphaModFix/>
          </a:blip>
          <a:srcRect/>
          <a:stretch/>
        </p:blipFill>
        <p:spPr>
          <a:xfrm>
            <a:off x="466725" y="0"/>
            <a:ext cx="2057400" cy="95250"/>
          </a:xfrm>
          <a:prstGeom prst="rect">
            <a:avLst/>
          </a:prstGeom>
          <a:noFill/>
          <a:ln>
            <a:noFill/>
          </a:ln>
        </p:spPr>
      </p:pic>
      <p:pic>
        <p:nvPicPr>
          <p:cNvPr id="80" name="Google Shape;80;p19"/>
          <p:cNvPicPr preferRelativeResize="0"/>
          <p:nvPr/>
        </p:nvPicPr>
        <p:blipFill rotWithShape="1">
          <a:blip r:embed="rId4">
            <a:alphaModFix/>
          </a:blip>
          <a:srcRect/>
          <a:stretch/>
        </p:blipFill>
        <p:spPr>
          <a:xfrm>
            <a:off x="0" y="5105101"/>
            <a:ext cx="9144000" cy="66025"/>
          </a:xfrm>
          <a:prstGeom prst="rect">
            <a:avLst/>
          </a:prstGeom>
          <a:noFill/>
          <a:ln>
            <a:noFill/>
          </a:ln>
        </p:spPr>
      </p:pic>
      <p:sp>
        <p:nvSpPr>
          <p:cNvPr id="87" name="Google Shape;87;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a:lstStyle>
          <a:p>
            <a:pPr defTabSz="914378"/>
            <a:fld id="{00000000-1234-1234-1234-123412341234}" type="slidenum">
              <a:rPr lang="en">
                <a:solidFill>
                  <a:srgbClr val="595959"/>
                </a:solidFill>
              </a:rPr>
              <a:pPr defTabSz="914378"/>
              <a:t>2</a:t>
            </a:fld>
            <a:endParaRPr>
              <a:solidFill>
                <a:srgbClr val="595959"/>
              </a:solidFill>
            </a:endParaRPr>
          </a:p>
        </p:txBody>
      </p:sp>
      <p:pic>
        <p:nvPicPr>
          <p:cNvPr id="1026" name="Picture 2">
            <a:extLst>
              <a:ext uri="{FF2B5EF4-FFF2-40B4-BE49-F238E27FC236}">
                <a16:creationId xmlns:a16="http://schemas.microsoft.com/office/drawing/2014/main" id="{D5E4CA83-C11B-5E0A-8106-8BC716BC08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9666" y="1533778"/>
            <a:ext cx="3604334" cy="3604334"/>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164;p25">
            <a:extLst>
              <a:ext uri="{FF2B5EF4-FFF2-40B4-BE49-F238E27FC236}">
                <a16:creationId xmlns:a16="http://schemas.microsoft.com/office/drawing/2014/main" id="{A6B1D59B-C90E-7614-135D-86A028112455}"/>
              </a:ext>
            </a:extLst>
          </p:cNvPr>
          <p:cNvPicPr preferRelativeResize="0"/>
          <p:nvPr/>
        </p:nvPicPr>
        <p:blipFill rotWithShape="1">
          <a:blip r:embed="rId6">
            <a:alphaModFix/>
          </a:blip>
          <a:srcRect/>
          <a:stretch/>
        </p:blipFill>
        <p:spPr>
          <a:xfrm>
            <a:off x="354126" y="4617875"/>
            <a:ext cx="1723300" cy="434175"/>
          </a:xfrm>
          <a:prstGeom prst="rect">
            <a:avLst/>
          </a:prstGeom>
          <a:noFill/>
          <a:ln>
            <a:noFill/>
          </a:ln>
        </p:spPr>
      </p:pic>
      <p:sp>
        <p:nvSpPr>
          <p:cNvPr id="2" name="Google Shape;64;p14">
            <a:extLst>
              <a:ext uri="{FF2B5EF4-FFF2-40B4-BE49-F238E27FC236}">
                <a16:creationId xmlns:a16="http://schemas.microsoft.com/office/drawing/2014/main" id="{D60E81B8-ED0C-2D24-F3BF-6AF18F47DABE}"/>
              </a:ext>
            </a:extLst>
          </p:cNvPr>
          <p:cNvSpPr txBox="1"/>
          <p:nvPr/>
        </p:nvSpPr>
        <p:spPr>
          <a:xfrm>
            <a:off x="466725" y="795682"/>
            <a:ext cx="7398300" cy="9123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nSpc>
                <a:spcPct val="90000"/>
              </a:lnSpc>
            </a:pPr>
            <a:r>
              <a:rPr lang="en" sz="4800" b="1" dirty="0">
                <a:solidFill>
                  <a:schemeClr val="tx1"/>
                </a:solidFill>
              </a:rPr>
              <a:t>Hiding in Plain Sight:</a:t>
            </a:r>
            <a:endParaRPr sz="4800" b="1" dirty="0">
              <a:solidFill>
                <a:schemeClr val="tx1"/>
              </a:solidFill>
            </a:endParaRPr>
          </a:p>
        </p:txBody>
      </p:sp>
      <p:sp>
        <p:nvSpPr>
          <p:cNvPr id="4" name="Google Shape;65;p14">
            <a:extLst>
              <a:ext uri="{FF2B5EF4-FFF2-40B4-BE49-F238E27FC236}">
                <a16:creationId xmlns:a16="http://schemas.microsoft.com/office/drawing/2014/main" id="{E69D73D3-B88E-3D3C-EA61-CEBDA85445B1}"/>
              </a:ext>
            </a:extLst>
          </p:cNvPr>
          <p:cNvSpPr txBox="1"/>
          <p:nvPr/>
        </p:nvSpPr>
        <p:spPr>
          <a:xfrm>
            <a:off x="466725" y="1740016"/>
            <a:ext cx="6262200" cy="11793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nSpc>
                <a:spcPct val="90000"/>
              </a:lnSpc>
            </a:pPr>
            <a:r>
              <a:rPr lang="en" sz="2600" dirty="0">
                <a:solidFill>
                  <a:schemeClr val="tx1"/>
                </a:solidFill>
              </a:rPr>
              <a:t>Finding the Talent We Need in an Unexpected Place</a:t>
            </a:r>
            <a:endParaRPr sz="2600" dirty="0">
              <a:solidFill>
                <a:schemeClr val="tx1"/>
              </a:solidFill>
            </a:endParaRPr>
          </a:p>
        </p:txBody>
      </p:sp>
    </p:spTree>
    <p:extLst>
      <p:ext uri="{BB962C8B-B14F-4D97-AF65-F5344CB8AC3E}">
        <p14:creationId xmlns:p14="http://schemas.microsoft.com/office/powerpoint/2010/main" val="1602864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7" name="Google Shape;327;p22"/>
          <p:cNvPicPr preferRelativeResize="0"/>
          <p:nvPr/>
        </p:nvPicPr>
        <p:blipFill rotWithShape="1">
          <a:blip r:embed="rId3">
            <a:alphaModFix/>
          </a:blip>
          <a:srcRect/>
          <a:stretch/>
        </p:blipFill>
        <p:spPr>
          <a:xfrm>
            <a:off x="466725" y="0"/>
            <a:ext cx="2057400" cy="95250"/>
          </a:xfrm>
          <a:prstGeom prst="rect">
            <a:avLst/>
          </a:prstGeom>
          <a:noFill/>
          <a:ln>
            <a:noFill/>
          </a:ln>
        </p:spPr>
      </p:pic>
      <p:pic>
        <p:nvPicPr>
          <p:cNvPr id="328" name="Google Shape;328;p22"/>
          <p:cNvPicPr preferRelativeResize="0"/>
          <p:nvPr/>
        </p:nvPicPr>
        <p:blipFill rotWithShape="1">
          <a:blip r:embed="rId4">
            <a:alphaModFix/>
          </a:blip>
          <a:srcRect/>
          <a:stretch/>
        </p:blipFill>
        <p:spPr>
          <a:xfrm>
            <a:off x="0" y="5105100"/>
            <a:ext cx="9144000" cy="66025"/>
          </a:xfrm>
          <a:prstGeom prst="rect">
            <a:avLst/>
          </a:prstGeom>
          <a:noFill/>
          <a:ln>
            <a:noFill/>
          </a:ln>
        </p:spPr>
      </p:pic>
      <p:pic>
        <p:nvPicPr>
          <p:cNvPr id="329" name="Google Shape;329;p22"/>
          <p:cNvPicPr preferRelativeResize="0"/>
          <p:nvPr/>
        </p:nvPicPr>
        <p:blipFill rotWithShape="1">
          <a:blip r:embed="rId5">
            <a:alphaModFix/>
          </a:blip>
          <a:srcRect/>
          <a:stretch/>
        </p:blipFill>
        <p:spPr>
          <a:xfrm>
            <a:off x="354125" y="4617875"/>
            <a:ext cx="1723300" cy="434175"/>
          </a:xfrm>
          <a:prstGeom prst="rect">
            <a:avLst/>
          </a:prstGeom>
          <a:noFill/>
          <a:ln>
            <a:noFill/>
          </a:ln>
        </p:spPr>
      </p:pic>
      <p:sp>
        <p:nvSpPr>
          <p:cNvPr id="330" name="Google Shape;330;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20</a:t>
            </a:fld>
            <a:endParaRPr/>
          </a:p>
        </p:txBody>
      </p:sp>
      <p:sp>
        <p:nvSpPr>
          <p:cNvPr id="332" name="Google Shape;332;p22"/>
          <p:cNvSpPr txBox="1"/>
          <p:nvPr/>
        </p:nvSpPr>
        <p:spPr>
          <a:xfrm>
            <a:off x="354125" y="281453"/>
            <a:ext cx="6396384" cy="630765"/>
          </a:xfrm>
          <a:prstGeom prst="rect">
            <a:avLst/>
          </a:prstGeom>
          <a:no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800" b="1" i="0" u="none" strike="noStrike" cap="none" dirty="0">
                <a:solidFill>
                  <a:schemeClr val="tx1"/>
                </a:solidFill>
                <a:latin typeface="Arial"/>
                <a:ea typeface="Arial"/>
                <a:cs typeface="Arial"/>
                <a:sym typeface="Arial"/>
              </a:rPr>
              <a:t>Creating a Comfortable Environment</a:t>
            </a:r>
            <a:endParaRPr sz="1800" b="0" i="0" u="none" strike="noStrike" cap="none" dirty="0">
              <a:solidFill>
                <a:schemeClr val="tx1"/>
              </a:solidFill>
              <a:latin typeface="Arial"/>
              <a:ea typeface="Arial"/>
              <a:cs typeface="Arial"/>
              <a:sym typeface="Arial"/>
            </a:endParaRPr>
          </a:p>
        </p:txBody>
      </p:sp>
      <p:sp>
        <p:nvSpPr>
          <p:cNvPr id="333" name="Google Shape;333;p22"/>
          <p:cNvSpPr txBox="1"/>
          <p:nvPr/>
        </p:nvSpPr>
        <p:spPr>
          <a:xfrm>
            <a:off x="203100" y="1349196"/>
            <a:ext cx="8269358" cy="3794304"/>
          </a:xfrm>
          <a:prstGeom prst="rect">
            <a:avLst/>
          </a:prstGeom>
          <a:noFill/>
          <a:ln>
            <a:noFill/>
          </a:ln>
        </p:spPr>
        <p:txBody>
          <a:bodyPr spcFirstLastPara="1" wrap="square" lIns="91425" tIns="45700" rIns="91425" bIns="45700" anchor="t" anchorCtr="0">
            <a:normAutofit/>
          </a:bodyPr>
          <a:lstStyle/>
          <a:p>
            <a:pPr marL="609585" marR="0" lvl="0" indent="-441949" algn="l" rtl="0">
              <a:lnSpc>
                <a:spcPct val="100000"/>
              </a:lnSpc>
              <a:spcBef>
                <a:spcPts val="480"/>
              </a:spcBef>
              <a:spcAft>
                <a:spcPts val="0"/>
              </a:spcAft>
              <a:buClr>
                <a:schemeClr val="dk2"/>
              </a:buClr>
              <a:buSzPts val="1344"/>
              <a:buFont typeface="Arial"/>
              <a:buChar char="•"/>
            </a:pPr>
            <a:r>
              <a:rPr lang="en-US" sz="1800" b="0" i="0" u="none" strike="noStrike" cap="none" dirty="0">
                <a:solidFill>
                  <a:schemeClr val="tx1"/>
                </a:solidFill>
                <a:latin typeface="Arial"/>
                <a:ea typeface="Arial"/>
                <a:cs typeface="Arial"/>
                <a:sym typeface="Arial"/>
              </a:rPr>
              <a:t>Take time to introduce yourself and show excitement for the program </a:t>
            </a:r>
            <a:endParaRPr dirty="0">
              <a:solidFill>
                <a:schemeClr val="tx1"/>
              </a:solidFill>
            </a:endParaRPr>
          </a:p>
          <a:p>
            <a:pPr marL="609585" marR="0" lvl="0" indent="-441949" algn="l" rtl="0">
              <a:lnSpc>
                <a:spcPct val="100000"/>
              </a:lnSpc>
              <a:spcBef>
                <a:spcPts val="480"/>
              </a:spcBef>
              <a:spcAft>
                <a:spcPts val="0"/>
              </a:spcAft>
              <a:buClr>
                <a:schemeClr val="dk2"/>
              </a:buClr>
              <a:buSzPts val="1344"/>
              <a:buFont typeface="Arial"/>
              <a:buChar char="•"/>
            </a:pPr>
            <a:r>
              <a:rPr lang="en-US" sz="1800" b="0" i="0" u="none" strike="noStrike" cap="none" dirty="0">
                <a:solidFill>
                  <a:schemeClr val="tx1"/>
                </a:solidFill>
                <a:latin typeface="Arial"/>
                <a:ea typeface="Arial"/>
                <a:cs typeface="Arial"/>
                <a:sym typeface="Arial"/>
              </a:rPr>
              <a:t>Let candidates know their gap is not a barrier </a:t>
            </a:r>
            <a:endParaRPr dirty="0">
              <a:solidFill>
                <a:schemeClr val="tx1"/>
              </a:solidFill>
            </a:endParaRPr>
          </a:p>
          <a:p>
            <a:pPr marL="609585" marR="0" lvl="0" indent="-441949" algn="l" rtl="0">
              <a:lnSpc>
                <a:spcPct val="100000"/>
              </a:lnSpc>
              <a:spcBef>
                <a:spcPts val="480"/>
              </a:spcBef>
              <a:spcAft>
                <a:spcPts val="0"/>
              </a:spcAft>
              <a:buClr>
                <a:schemeClr val="dk2"/>
              </a:buClr>
              <a:buSzPts val="1344"/>
              <a:buFont typeface="Arial"/>
              <a:buChar char="•"/>
            </a:pPr>
            <a:r>
              <a:rPr lang="en-US" sz="1800" b="0" i="0" u="none" strike="noStrike" cap="none" dirty="0">
                <a:solidFill>
                  <a:schemeClr val="tx1"/>
                </a:solidFill>
                <a:latin typeface="Arial"/>
                <a:ea typeface="Arial"/>
                <a:cs typeface="Arial"/>
                <a:sym typeface="Arial"/>
              </a:rPr>
              <a:t>Be clear that candidates can share examples </a:t>
            </a:r>
            <a:endParaRPr dirty="0">
              <a:solidFill>
                <a:schemeClr val="tx1"/>
              </a:solidFill>
            </a:endParaRPr>
          </a:p>
          <a:p>
            <a:pPr marL="609585" marR="0" lvl="0" indent="-441949" algn="l" rtl="0">
              <a:lnSpc>
                <a:spcPct val="100000"/>
              </a:lnSpc>
              <a:spcBef>
                <a:spcPts val="480"/>
              </a:spcBef>
              <a:spcAft>
                <a:spcPts val="0"/>
              </a:spcAft>
              <a:buClr>
                <a:schemeClr val="dk2"/>
              </a:buClr>
              <a:buSzPts val="1344"/>
              <a:buFont typeface="Arial"/>
              <a:buChar char="•"/>
            </a:pPr>
            <a:r>
              <a:rPr lang="en-US" sz="1800" b="0" i="0" u="none" strike="noStrike" cap="none" dirty="0">
                <a:solidFill>
                  <a:schemeClr val="tx1"/>
                </a:solidFill>
                <a:latin typeface="Arial"/>
                <a:ea typeface="Arial"/>
                <a:cs typeface="Arial"/>
                <a:sym typeface="Arial"/>
              </a:rPr>
              <a:t>Take breaks during long interview loops</a:t>
            </a:r>
            <a:endParaRPr dirty="0">
              <a:solidFill>
                <a:schemeClr val="tx1"/>
              </a:solidFill>
            </a:endParaRPr>
          </a:p>
          <a:p>
            <a:pPr marL="609585" marR="0" lvl="0" indent="-441949" algn="l" rtl="0">
              <a:lnSpc>
                <a:spcPct val="100000"/>
              </a:lnSpc>
              <a:spcBef>
                <a:spcPts val="480"/>
              </a:spcBef>
              <a:spcAft>
                <a:spcPts val="0"/>
              </a:spcAft>
              <a:buClr>
                <a:schemeClr val="dk2"/>
              </a:buClr>
              <a:buSzPts val="1344"/>
              <a:buFont typeface="Arial"/>
              <a:buChar char="•"/>
            </a:pPr>
            <a:r>
              <a:rPr lang="en-US" sz="1800" b="0" i="0" u="none" strike="noStrike" cap="none" dirty="0">
                <a:solidFill>
                  <a:schemeClr val="tx1"/>
                </a:solidFill>
                <a:latin typeface="Arial"/>
                <a:ea typeface="Arial"/>
                <a:cs typeface="Arial"/>
                <a:sym typeface="Arial"/>
              </a:rPr>
              <a:t>Ask follow-up questions if candidates don’t give you enough detail </a:t>
            </a:r>
            <a:endParaRPr dirty="0">
              <a:solidFill>
                <a:schemeClr val="tx1"/>
              </a:solidFill>
            </a:endParaRPr>
          </a:p>
          <a:p>
            <a:pPr marL="1219170" marR="0" lvl="1" indent="-441945" algn="l" rtl="0">
              <a:lnSpc>
                <a:spcPct val="100000"/>
              </a:lnSpc>
              <a:spcBef>
                <a:spcPts val="480"/>
              </a:spcBef>
              <a:spcAft>
                <a:spcPts val="0"/>
              </a:spcAft>
              <a:buClr>
                <a:schemeClr val="dk2"/>
              </a:buClr>
              <a:buSzPts val="1126"/>
              <a:buFont typeface="Arial"/>
              <a:buChar char="•"/>
            </a:pPr>
            <a:r>
              <a:rPr lang="en-US" sz="1400" b="0" i="0" u="none" strike="noStrike" cap="none" dirty="0">
                <a:solidFill>
                  <a:schemeClr val="tx1"/>
                </a:solidFill>
                <a:latin typeface="Arial"/>
                <a:ea typeface="Arial"/>
                <a:cs typeface="Arial"/>
                <a:sym typeface="Arial"/>
              </a:rPr>
              <a:t>This could mean flipping a question into a hypothetical: “how would you approach X” vs. “tell me about a time when you…”</a:t>
            </a:r>
            <a:endParaRPr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9" name="Google Shape;339;p23"/>
          <p:cNvPicPr preferRelativeResize="0"/>
          <p:nvPr/>
        </p:nvPicPr>
        <p:blipFill rotWithShape="1">
          <a:blip r:embed="rId3">
            <a:alphaModFix/>
          </a:blip>
          <a:srcRect/>
          <a:stretch/>
        </p:blipFill>
        <p:spPr>
          <a:xfrm>
            <a:off x="466725" y="0"/>
            <a:ext cx="2057400" cy="95250"/>
          </a:xfrm>
          <a:prstGeom prst="rect">
            <a:avLst/>
          </a:prstGeom>
          <a:noFill/>
          <a:ln>
            <a:noFill/>
          </a:ln>
        </p:spPr>
      </p:pic>
      <p:pic>
        <p:nvPicPr>
          <p:cNvPr id="340" name="Google Shape;340;p23"/>
          <p:cNvPicPr preferRelativeResize="0"/>
          <p:nvPr/>
        </p:nvPicPr>
        <p:blipFill rotWithShape="1">
          <a:blip r:embed="rId4">
            <a:alphaModFix/>
          </a:blip>
          <a:srcRect/>
          <a:stretch/>
        </p:blipFill>
        <p:spPr>
          <a:xfrm>
            <a:off x="0" y="5105100"/>
            <a:ext cx="9144000" cy="66025"/>
          </a:xfrm>
          <a:prstGeom prst="rect">
            <a:avLst/>
          </a:prstGeom>
          <a:noFill/>
          <a:ln>
            <a:noFill/>
          </a:ln>
        </p:spPr>
      </p:pic>
      <p:pic>
        <p:nvPicPr>
          <p:cNvPr id="341" name="Google Shape;341;p23"/>
          <p:cNvPicPr preferRelativeResize="0"/>
          <p:nvPr/>
        </p:nvPicPr>
        <p:blipFill rotWithShape="1">
          <a:blip r:embed="rId5">
            <a:alphaModFix/>
          </a:blip>
          <a:srcRect/>
          <a:stretch/>
        </p:blipFill>
        <p:spPr>
          <a:xfrm>
            <a:off x="354125" y="4617875"/>
            <a:ext cx="1723300" cy="434175"/>
          </a:xfrm>
          <a:prstGeom prst="rect">
            <a:avLst/>
          </a:prstGeom>
          <a:noFill/>
          <a:ln>
            <a:noFill/>
          </a:ln>
        </p:spPr>
      </p:pic>
      <p:sp>
        <p:nvSpPr>
          <p:cNvPr id="342" name="Google Shape;342;p23"/>
          <p:cNvSpPr txBox="1"/>
          <p:nvPr/>
        </p:nvSpPr>
        <p:spPr>
          <a:xfrm>
            <a:off x="354125" y="274275"/>
            <a:ext cx="8323200" cy="513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3200" b="1" i="0" u="none" strike="noStrike" cap="none" dirty="0">
                <a:solidFill>
                  <a:schemeClr val="dk1"/>
                </a:solidFill>
                <a:latin typeface="Arial"/>
                <a:ea typeface="Arial"/>
                <a:cs typeface="Arial"/>
                <a:sym typeface="Arial"/>
              </a:rPr>
              <a:t>What Returners Bring to the Table</a:t>
            </a:r>
            <a:endParaRPr sz="3200" b="1" i="0" u="none" strike="noStrike" cap="none" dirty="0">
              <a:solidFill>
                <a:schemeClr val="dk1"/>
              </a:solidFill>
              <a:latin typeface="Arial"/>
              <a:ea typeface="Arial"/>
              <a:cs typeface="Arial"/>
              <a:sym typeface="Arial"/>
            </a:endParaRPr>
          </a:p>
        </p:txBody>
      </p:sp>
      <p:pic>
        <p:nvPicPr>
          <p:cNvPr id="343" name="Google Shape;343;p23"/>
          <p:cNvPicPr preferRelativeResize="0"/>
          <p:nvPr/>
        </p:nvPicPr>
        <p:blipFill rotWithShape="1">
          <a:blip r:embed="rId6">
            <a:alphaModFix/>
          </a:blip>
          <a:srcRect/>
          <a:stretch/>
        </p:blipFill>
        <p:spPr>
          <a:xfrm>
            <a:off x="457200" y="792499"/>
            <a:ext cx="371475" cy="9525"/>
          </a:xfrm>
          <a:prstGeom prst="rect">
            <a:avLst/>
          </a:prstGeom>
          <a:noFill/>
          <a:ln>
            <a:noFill/>
          </a:ln>
        </p:spPr>
      </p:pic>
      <p:sp>
        <p:nvSpPr>
          <p:cNvPr id="344" name="Google Shape;344;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21</a:t>
            </a:fld>
            <a:endParaRPr/>
          </a:p>
        </p:txBody>
      </p:sp>
      <p:sp>
        <p:nvSpPr>
          <p:cNvPr id="345" name="Google Shape;345;p23"/>
          <p:cNvSpPr/>
          <p:nvPr/>
        </p:nvSpPr>
        <p:spPr>
          <a:xfrm>
            <a:off x="1001193" y="1229132"/>
            <a:ext cx="9524307" cy="492372"/>
          </a:xfrm>
          <a:prstGeom prst="rect">
            <a:avLst/>
          </a:prstGeom>
          <a:noFill/>
          <a:ln>
            <a:noFill/>
          </a:ln>
        </p:spPr>
        <p:txBody>
          <a:bodyPr spcFirstLastPara="1" wrap="square" lIns="60925" tIns="60925" rIns="60925" bIns="609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D2077"/>
                </a:solidFill>
                <a:latin typeface="Arial"/>
                <a:ea typeface="Arial"/>
                <a:cs typeface="Arial"/>
                <a:sym typeface="Arial"/>
              </a:rPr>
              <a:t>100% </a:t>
            </a:r>
            <a:r>
              <a:rPr lang="en-US" sz="2400" b="0" i="0" u="none" strike="noStrike" cap="none">
                <a:solidFill>
                  <a:srgbClr val="808080"/>
                </a:solidFill>
                <a:latin typeface="Arial"/>
                <a:ea typeface="Arial"/>
                <a:cs typeface="Arial"/>
                <a:sym typeface="Arial"/>
              </a:rPr>
              <a:t>are looking to return to work after a break</a:t>
            </a:r>
            <a:endParaRPr sz="2400" b="0" i="0" u="none" strike="noStrike" cap="none">
              <a:solidFill>
                <a:schemeClr val="dk1"/>
              </a:solidFill>
              <a:latin typeface="Arial"/>
              <a:ea typeface="Arial"/>
              <a:cs typeface="Arial"/>
              <a:sym typeface="Arial"/>
            </a:endParaRPr>
          </a:p>
        </p:txBody>
      </p:sp>
      <p:sp>
        <p:nvSpPr>
          <p:cNvPr id="346" name="Google Shape;346;p23"/>
          <p:cNvSpPr/>
          <p:nvPr/>
        </p:nvSpPr>
        <p:spPr>
          <a:xfrm>
            <a:off x="1018674" y="1906897"/>
            <a:ext cx="10265091" cy="492372"/>
          </a:xfrm>
          <a:prstGeom prst="rect">
            <a:avLst/>
          </a:prstGeom>
          <a:noFill/>
          <a:ln>
            <a:noFill/>
          </a:ln>
        </p:spPr>
        <p:txBody>
          <a:bodyPr spcFirstLastPara="1" wrap="square" lIns="60925" tIns="60925" rIns="60925" bIns="609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D2077"/>
                </a:solidFill>
                <a:latin typeface="Arial"/>
                <a:ea typeface="Arial"/>
                <a:cs typeface="Arial"/>
                <a:sym typeface="Arial"/>
              </a:rPr>
              <a:t>11 </a:t>
            </a:r>
            <a:r>
              <a:rPr lang="en-US" sz="2400" b="0" i="0" u="none" strike="noStrike" cap="none">
                <a:solidFill>
                  <a:srgbClr val="7F7F7F"/>
                </a:solidFill>
                <a:latin typeface="Arial"/>
                <a:ea typeface="Arial"/>
                <a:cs typeface="Arial"/>
                <a:sym typeface="Arial"/>
              </a:rPr>
              <a:t>years of prior professional experience (on average)</a:t>
            </a:r>
            <a:endParaRPr sz="2400" b="0" i="0" u="none" strike="noStrike" cap="none">
              <a:solidFill>
                <a:schemeClr val="dk1"/>
              </a:solidFill>
              <a:latin typeface="Arial"/>
              <a:ea typeface="Arial"/>
              <a:cs typeface="Arial"/>
              <a:sym typeface="Arial"/>
            </a:endParaRPr>
          </a:p>
        </p:txBody>
      </p:sp>
      <p:sp>
        <p:nvSpPr>
          <p:cNvPr id="347" name="Google Shape;347;p23"/>
          <p:cNvSpPr/>
          <p:nvPr/>
        </p:nvSpPr>
        <p:spPr>
          <a:xfrm>
            <a:off x="1029828" y="2527100"/>
            <a:ext cx="8307315" cy="492372"/>
          </a:xfrm>
          <a:prstGeom prst="rect">
            <a:avLst/>
          </a:prstGeom>
          <a:noFill/>
          <a:ln>
            <a:noFill/>
          </a:ln>
        </p:spPr>
        <p:txBody>
          <a:bodyPr spcFirstLastPara="1" wrap="square" lIns="60925" tIns="60925" rIns="60925" bIns="609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D2077"/>
                </a:solidFill>
                <a:latin typeface="Arial"/>
                <a:ea typeface="Arial"/>
                <a:cs typeface="Arial"/>
                <a:sym typeface="Arial"/>
              </a:rPr>
              <a:t>6 </a:t>
            </a:r>
            <a:r>
              <a:rPr lang="en-US" sz="2400" b="0" i="0" u="none" strike="noStrike" cap="none">
                <a:solidFill>
                  <a:srgbClr val="7F7F7F"/>
                </a:solidFill>
                <a:latin typeface="Arial"/>
                <a:ea typeface="Arial"/>
                <a:cs typeface="Arial"/>
                <a:sym typeface="Arial"/>
              </a:rPr>
              <a:t>years out of the workforce (on average)</a:t>
            </a:r>
            <a:endParaRPr sz="2400" b="0" i="0" u="none" strike="noStrike" cap="none">
              <a:solidFill>
                <a:schemeClr val="dk1"/>
              </a:solidFill>
              <a:latin typeface="Arial"/>
              <a:ea typeface="Arial"/>
              <a:cs typeface="Arial"/>
              <a:sym typeface="Arial"/>
            </a:endParaRPr>
          </a:p>
        </p:txBody>
      </p:sp>
      <p:sp>
        <p:nvSpPr>
          <p:cNvPr id="348" name="Google Shape;348;p23"/>
          <p:cNvSpPr/>
          <p:nvPr/>
        </p:nvSpPr>
        <p:spPr>
          <a:xfrm>
            <a:off x="1029828" y="3171878"/>
            <a:ext cx="10265091" cy="492372"/>
          </a:xfrm>
          <a:prstGeom prst="rect">
            <a:avLst/>
          </a:prstGeom>
          <a:noFill/>
          <a:ln>
            <a:noFill/>
          </a:ln>
        </p:spPr>
        <p:txBody>
          <a:bodyPr spcFirstLastPara="1" wrap="square" lIns="60925" tIns="60925" rIns="60925" bIns="60925" anchor="t" anchorCtr="0">
            <a:spAutoFit/>
          </a:bodyPr>
          <a:lstStyle/>
          <a:p>
            <a:pPr marL="0" marR="0" lvl="0" indent="0" algn="l" rtl="0">
              <a:lnSpc>
                <a:spcPct val="100000"/>
              </a:lnSpc>
              <a:spcBef>
                <a:spcPts val="0"/>
              </a:spcBef>
              <a:spcAft>
                <a:spcPts val="0"/>
              </a:spcAft>
              <a:buNone/>
            </a:pPr>
            <a:r>
              <a:rPr lang="en-US" sz="2400" b="1" i="0" u="none" strike="noStrike" cap="none">
                <a:solidFill>
                  <a:srgbClr val="6D2077"/>
                </a:solidFill>
                <a:latin typeface="Arial"/>
                <a:ea typeface="Arial"/>
                <a:cs typeface="Arial"/>
                <a:sym typeface="Arial"/>
              </a:rPr>
              <a:t>93% </a:t>
            </a:r>
            <a:r>
              <a:rPr lang="en-US" sz="2400" b="0" i="0" u="none" strike="noStrike" cap="none">
                <a:solidFill>
                  <a:srgbClr val="7F7F7F"/>
                </a:solidFill>
                <a:latin typeface="Arial"/>
                <a:ea typeface="Arial"/>
                <a:cs typeface="Arial"/>
                <a:sym typeface="Arial"/>
              </a:rPr>
              <a:t>have a Bachelor’s degree or higher</a:t>
            </a:r>
            <a:endParaRPr sz="2400" b="0" i="0" u="none" strike="noStrike" cap="none">
              <a:solidFill>
                <a:schemeClr val="dk1"/>
              </a:solidFill>
              <a:latin typeface="Arial"/>
              <a:ea typeface="Arial"/>
              <a:cs typeface="Arial"/>
              <a:sym typeface="Arial"/>
            </a:endParaRPr>
          </a:p>
        </p:txBody>
      </p:sp>
      <p:sp>
        <p:nvSpPr>
          <p:cNvPr id="349" name="Google Shape;349;p23"/>
          <p:cNvSpPr txBox="1"/>
          <p:nvPr/>
        </p:nvSpPr>
        <p:spPr>
          <a:xfrm>
            <a:off x="1007526" y="3790215"/>
            <a:ext cx="596032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D2077"/>
                </a:solidFill>
                <a:latin typeface="Arial"/>
                <a:ea typeface="Arial"/>
                <a:cs typeface="Arial"/>
                <a:sym typeface="Arial"/>
              </a:rPr>
              <a:t>47% </a:t>
            </a:r>
            <a:r>
              <a:rPr lang="en-US" sz="2400" b="0" i="0" u="none" strike="noStrike" cap="none">
                <a:solidFill>
                  <a:srgbClr val="7F7F7F"/>
                </a:solidFill>
                <a:latin typeface="Arial"/>
                <a:ea typeface="Arial"/>
                <a:cs typeface="Arial"/>
                <a:sym typeface="Arial"/>
              </a:rPr>
              <a:t>have a Master’s degree or higher</a:t>
            </a:r>
            <a:endParaRPr sz="2400" b="0" i="0" u="none" strike="noStrike" cap="none">
              <a:solidFill>
                <a:schemeClr val="dk1"/>
              </a:solidFill>
              <a:latin typeface="Arial"/>
              <a:ea typeface="Arial"/>
              <a:cs typeface="Arial"/>
              <a:sym typeface="Arial"/>
            </a:endParaRPr>
          </a:p>
        </p:txBody>
      </p:sp>
      <p:pic>
        <p:nvPicPr>
          <p:cNvPr id="350" name="Google Shape;350;p23" descr="Icon&#10;&#10;Description automatically generated"/>
          <p:cNvPicPr preferRelativeResize="0"/>
          <p:nvPr/>
        </p:nvPicPr>
        <p:blipFill rotWithShape="1">
          <a:blip r:embed="rId7">
            <a:alphaModFix/>
          </a:blip>
          <a:srcRect/>
          <a:stretch/>
        </p:blipFill>
        <p:spPr>
          <a:xfrm>
            <a:off x="464472" y="1198526"/>
            <a:ext cx="639198" cy="639198"/>
          </a:xfrm>
          <a:prstGeom prst="rect">
            <a:avLst/>
          </a:prstGeom>
          <a:noFill/>
          <a:ln>
            <a:noFill/>
          </a:ln>
        </p:spPr>
      </p:pic>
      <p:pic>
        <p:nvPicPr>
          <p:cNvPr id="351" name="Google Shape;351;p23" descr="Icon&#10;&#10;Description automatically generated"/>
          <p:cNvPicPr preferRelativeResize="0"/>
          <p:nvPr/>
        </p:nvPicPr>
        <p:blipFill rotWithShape="1">
          <a:blip r:embed="rId7">
            <a:alphaModFix/>
          </a:blip>
          <a:srcRect/>
          <a:stretch/>
        </p:blipFill>
        <p:spPr>
          <a:xfrm>
            <a:off x="466725" y="2532311"/>
            <a:ext cx="639198" cy="639198"/>
          </a:xfrm>
          <a:prstGeom prst="rect">
            <a:avLst/>
          </a:prstGeom>
          <a:noFill/>
          <a:ln>
            <a:noFill/>
          </a:ln>
        </p:spPr>
      </p:pic>
      <p:pic>
        <p:nvPicPr>
          <p:cNvPr id="352" name="Google Shape;352;p23" descr="Icon&#10;&#10;Description automatically generated"/>
          <p:cNvPicPr preferRelativeResize="0"/>
          <p:nvPr/>
        </p:nvPicPr>
        <p:blipFill rotWithShape="1">
          <a:blip r:embed="rId7">
            <a:alphaModFix/>
          </a:blip>
          <a:srcRect/>
          <a:stretch/>
        </p:blipFill>
        <p:spPr>
          <a:xfrm>
            <a:off x="466725" y="3106451"/>
            <a:ext cx="639198" cy="639198"/>
          </a:xfrm>
          <a:prstGeom prst="rect">
            <a:avLst/>
          </a:prstGeom>
          <a:noFill/>
          <a:ln>
            <a:noFill/>
          </a:ln>
        </p:spPr>
      </p:pic>
      <p:pic>
        <p:nvPicPr>
          <p:cNvPr id="353" name="Google Shape;353;p23" descr="Icon&#10;&#10;Description automatically generated"/>
          <p:cNvPicPr preferRelativeResize="0"/>
          <p:nvPr/>
        </p:nvPicPr>
        <p:blipFill rotWithShape="1">
          <a:blip r:embed="rId7">
            <a:alphaModFix/>
          </a:blip>
          <a:srcRect/>
          <a:stretch/>
        </p:blipFill>
        <p:spPr>
          <a:xfrm>
            <a:off x="457200" y="3745649"/>
            <a:ext cx="639198" cy="639198"/>
          </a:xfrm>
          <a:prstGeom prst="rect">
            <a:avLst/>
          </a:prstGeom>
          <a:noFill/>
          <a:ln>
            <a:noFill/>
          </a:ln>
        </p:spPr>
      </p:pic>
      <p:pic>
        <p:nvPicPr>
          <p:cNvPr id="354" name="Google Shape;354;p23" descr="Icon&#10;&#10;Description automatically generated"/>
          <p:cNvPicPr preferRelativeResize="0"/>
          <p:nvPr/>
        </p:nvPicPr>
        <p:blipFill rotWithShape="1">
          <a:blip r:embed="rId7">
            <a:alphaModFix/>
          </a:blip>
          <a:srcRect/>
          <a:stretch/>
        </p:blipFill>
        <p:spPr>
          <a:xfrm>
            <a:off x="455574" y="1819765"/>
            <a:ext cx="639198" cy="63919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9"/>
          <p:cNvPicPr preferRelativeResize="0"/>
          <p:nvPr/>
        </p:nvPicPr>
        <p:blipFill rotWithShape="1">
          <a:blip r:embed="rId3">
            <a:alphaModFix/>
          </a:blip>
          <a:srcRect/>
          <a:stretch/>
        </p:blipFill>
        <p:spPr>
          <a:xfrm>
            <a:off x="466725" y="0"/>
            <a:ext cx="2057400" cy="95250"/>
          </a:xfrm>
          <a:prstGeom prst="rect">
            <a:avLst/>
          </a:prstGeom>
          <a:noFill/>
          <a:ln>
            <a:noFill/>
          </a:ln>
        </p:spPr>
      </p:pic>
      <p:pic>
        <p:nvPicPr>
          <p:cNvPr id="80" name="Google Shape;80;p19"/>
          <p:cNvPicPr preferRelativeResize="0"/>
          <p:nvPr/>
        </p:nvPicPr>
        <p:blipFill rotWithShape="1">
          <a:blip r:embed="rId4">
            <a:alphaModFix/>
          </a:blip>
          <a:srcRect/>
          <a:stretch/>
        </p:blipFill>
        <p:spPr>
          <a:xfrm>
            <a:off x="0" y="5105101"/>
            <a:ext cx="9144000" cy="66025"/>
          </a:xfrm>
          <a:prstGeom prst="rect">
            <a:avLst/>
          </a:prstGeom>
          <a:noFill/>
          <a:ln>
            <a:noFill/>
          </a:ln>
        </p:spPr>
      </p:pic>
      <p:sp>
        <p:nvSpPr>
          <p:cNvPr id="87" name="Google Shape;87;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a:lstStyle>
          <a:p>
            <a:pPr marL="0" lvl="0" indent="0" algn="r" rtl="0">
              <a:lnSpc>
                <a:spcPct val="100000"/>
              </a:lnSpc>
              <a:spcBef>
                <a:spcPts val="0"/>
              </a:spcBef>
              <a:spcAft>
                <a:spcPts val="0"/>
              </a:spcAft>
              <a:buSzPts val="1000"/>
              <a:buNone/>
            </a:pPr>
            <a:fld id="{00000000-1234-1234-1234-123412341234}" type="slidenum">
              <a:rPr lang="en"/>
              <a:pPr marL="0" lvl="0" indent="0" algn="r" rtl="0">
                <a:lnSpc>
                  <a:spcPct val="100000"/>
                </a:lnSpc>
                <a:spcBef>
                  <a:spcPts val="0"/>
                </a:spcBef>
                <a:spcAft>
                  <a:spcPts val="0"/>
                </a:spcAft>
                <a:buSzPts val="1000"/>
                <a:buNone/>
              </a:pPr>
              <a:t>22</a:t>
            </a:fld>
            <a:endParaRPr/>
          </a:p>
        </p:txBody>
      </p:sp>
      <p:pic>
        <p:nvPicPr>
          <p:cNvPr id="1026" name="Picture 2">
            <a:extLst>
              <a:ext uri="{FF2B5EF4-FFF2-40B4-BE49-F238E27FC236}">
                <a16:creationId xmlns:a16="http://schemas.microsoft.com/office/drawing/2014/main" id="{D5E4CA83-C11B-5E0A-8106-8BC716BC08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9666" y="1533778"/>
            <a:ext cx="3604334" cy="3604334"/>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164;p25">
            <a:extLst>
              <a:ext uri="{FF2B5EF4-FFF2-40B4-BE49-F238E27FC236}">
                <a16:creationId xmlns:a16="http://schemas.microsoft.com/office/drawing/2014/main" id="{A6B1D59B-C90E-7614-135D-86A028112455}"/>
              </a:ext>
            </a:extLst>
          </p:cNvPr>
          <p:cNvPicPr preferRelativeResize="0"/>
          <p:nvPr/>
        </p:nvPicPr>
        <p:blipFill rotWithShape="1">
          <a:blip r:embed="rId6">
            <a:alphaModFix/>
          </a:blip>
          <a:srcRect/>
          <a:stretch/>
        </p:blipFill>
        <p:spPr>
          <a:xfrm>
            <a:off x="354126" y="4617875"/>
            <a:ext cx="1723300" cy="434175"/>
          </a:xfrm>
          <a:prstGeom prst="rect">
            <a:avLst/>
          </a:prstGeom>
          <a:noFill/>
          <a:ln>
            <a:noFill/>
          </a:ln>
        </p:spPr>
      </p:pic>
      <p:sp>
        <p:nvSpPr>
          <p:cNvPr id="4" name="Google Shape;351;p10">
            <a:extLst>
              <a:ext uri="{FF2B5EF4-FFF2-40B4-BE49-F238E27FC236}">
                <a16:creationId xmlns:a16="http://schemas.microsoft.com/office/drawing/2014/main" id="{3A215059-2444-144B-A470-B2E9DC010D1D}"/>
              </a:ext>
            </a:extLst>
          </p:cNvPr>
          <p:cNvSpPr txBox="1">
            <a:spLocks/>
          </p:cNvSpPr>
          <p:nvPr/>
        </p:nvSpPr>
        <p:spPr>
          <a:xfrm>
            <a:off x="466725" y="524703"/>
            <a:ext cx="7556500" cy="2510946"/>
          </a:xfrm>
          <a:prstGeom prst="rect">
            <a:avLst/>
          </a:prstGeom>
          <a:noFill/>
          <a:ln>
            <a:noFill/>
          </a:ln>
        </p:spPr>
        <p:txBody>
          <a:bodyPr spcFirstLastPara="1" wrap="square" lIns="68569" tIns="34275" rIns="68569" bIns="34275" anchor="ctr" anchorCtr="0">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buClr>
                <a:srgbClr val="000000"/>
              </a:buClr>
              <a:buSzPts val="1400"/>
            </a:pPr>
            <a:r>
              <a:rPr lang="en-US" sz="6000" b="1" i="1" dirty="0">
                <a:solidFill>
                  <a:schemeClr val="tx1"/>
                </a:solidFill>
              </a:rPr>
              <a:t>Thinking About </a:t>
            </a:r>
          </a:p>
          <a:p>
            <a:pPr>
              <a:buClr>
                <a:srgbClr val="000000"/>
              </a:buClr>
              <a:buSzPts val="1400"/>
            </a:pPr>
            <a:r>
              <a:rPr lang="en-US" sz="6000" b="1" i="1" dirty="0">
                <a:solidFill>
                  <a:schemeClr val="tx1"/>
                </a:solidFill>
              </a:rPr>
              <a:t>Core Skills and Experiences</a:t>
            </a:r>
            <a:endParaRPr lang="en-US" sz="788" dirty="0">
              <a:solidFill>
                <a:schemeClr val="tx1"/>
              </a:solidFill>
            </a:endParaRPr>
          </a:p>
        </p:txBody>
      </p:sp>
    </p:spTree>
    <p:extLst>
      <p:ext uri="{BB962C8B-B14F-4D97-AF65-F5344CB8AC3E}">
        <p14:creationId xmlns:p14="http://schemas.microsoft.com/office/powerpoint/2010/main" val="366425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1" name="Google Shape;371;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23</a:t>
            </a:fld>
            <a:endParaRPr/>
          </a:p>
        </p:txBody>
      </p:sp>
      <p:sp>
        <p:nvSpPr>
          <p:cNvPr id="372" name="Google Shape;372;p25"/>
          <p:cNvSpPr txBox="1"/>
          <p:nvPr/>
        </p:nvSpPr>
        <p:spPr>
          <a:xfrm>
            <a:off x="354124" y="685799"/>
            <a:ext cx="8243465" cy="41872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i="0" u="none" strike="noStrike" cap="none" dirty="0">
                <a:solidFill>
                  <a:schemeClr val="tx1"/>
                </a:solidFill>
                <a:latin typeface="Arial"/>
                <a:ea typeface="Arial"/>
                <a:cs typeface="Arial"/>
                <a:sym typeface="Arial"/>
              </a:rPr>
              <a:t>“There was a hunger to really prove themselves and be risk takers… </a:t>
            </a:r>
            <a:r>
              <a:rPr lang="en-US" sz="2000" b="1" i="0" u="none" strike="noStrike" cap="none" dirty="0">
                <a:solidFill>
                  <a:schemeClr val="tx1"/>
                </a:solidFill>
                <a:latin typeface="Arial"/>
                <a:ea typeface="Arial"/>
                <a:cs typeface="Arial"/>
                <a:sym typeface="Arial"/>
              </a:rPr>
              <a:t>I candidly would not have considered them if I had opened it up to a traditional hiring model simply because of their non-traditional experience. </a:t>
            </a:r>
            <a:r>
              <a:rPr lang="en-US" sz="2000" i="0" u="none" strike="noStrike" cap="none" dirty="0">
                <a:solidFill>
                  <a:schemeClr val="tx1"/>
                </a:solidFill>
                <a:latin typeface="Arial"/>
                <a:ea typeface="Arial"/>
                <a:cs typeface="Arial"/>
                <a:sym typeface="Arial"/>
              </a:rPr>
              <a:t>It’s made me reflect not on the job titles or even the very specific skills someone has to have on their resume, and really take a  step back and say, ‘What are the problem-solving capabilities that come with what they’ve done and can that apply to what I’m looking for?’ It’s been such a great experience and there’s something about this program that really feeds into an entrepreneurial spirit.”</a:t>
            </a:r>
            <a:endParaRPr dirty="0">
              <a:solidFill>
                <a:schemeClr val="tx1"/>
              </a:solidFill>
            </a:endParaRPr>
          </a:p>
          <a:p>
            <a:pPr marL="0" marR="0" lvl="0" indent="0" algn="l" rtl="0">
              <a:lnSpc>
                <a:spcPct val="90000"/>
              </a:lnSpc>
              <a:spcBef>
                <a:spcPts val="0"/>
              </a:spcBef>
              <a:spcAft>
                <a:spcPts val="0"/>
              </a:spcAft>
              <a:buClr>
                <a:srgbClr val="000000"/>
              </a:buClr>
              <a:buSzPts val="2000"/>
              <a:buFont typeface="Arial"/>
              <a:buNone/>
            </a:pPr>
            <a:endParaRPr sz="2000" b="1" i="0" u="none" strike="noStrike" cap="none" dirty="0">
              <a:solidFill>
                <a:schemeClr val="tx1"/>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dirty="0">
                <a:solidFill>
                  <a:schemeClr val="tx1"/>
                </a:solidFill>
                <a:latin typeface="Arial"/>
                <a:ea typeface="Arial"/>
                <a:cs typeface="Arial"/>
                <a:sym typeface="Arial"/>
              </a:rPr>
              <a:t>Stacey S.</a:t>
            </a:r>
            <a:endParaRPr dirty="0">
              <a:solidFill>
                <a:schemeClr val="tx1"/>
              </a:solidFill>
            </a:endParaRPr>
          </a:p>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dirty="0">
                <a:solidFill>
                  <a:schemeClr val="tx1"/>
                </a:solidFill>
                <a:latin typeface="Arial"/>
                <a:ea typeface="Arial"/>
                <a:cs typeface="Arial"/>
                <a:sym typeface="Arial"/>
              </a:rPr>
              <a:t>Hiring Manager at Trimble </a:t>
            </a:r>
            <a:endParaRPr sz="2000" b="1" i="0" u="none" strike="noStrike" cap="none" dirty="0">
              <a:solidFill>
                <a:schemeClr val="tx1"/>
              </a:solidFill>
              <a:latin typeface="Arial"/>
              <a:ea typeface="Arial"/>
              <a:cs typeface="Arial"/>
              <a:sym typeface="Arial"/>
            </a:endParaRPr>
          </a:p>
        </p:txBody>
      </p:sp>
      <p:pic>
        <p:nvPicPr>
          <p:cNvPr id="2" name="Google Shape;164;p25">
            <a:extLst>
              <a:ext uri="{FF2B5EF4-FFF2-40B4-BE49-F238E27FC236}">
                <a16:creationId xmlns:a16="http://schemas.microsoft.com/office/drawing/2014/main" id="{6DDFA295-42C9-621C-89BC-95D566F118EA}"/>
              </a:ext>
            </a:extLst>
          </p:cNvPr>
          <p:cNvPicPr preferRelativeResize="0"/>
          <p:nvPr/>
        </p:nvPicPr>
        <p:blipFill rotWithShape="1">
          <a:blip r:embed="rId3">
            <a:alphaModFix/>
          </a:blip>
          <a:srcRect/>
          <a:stretch/>
        </p:blipFill>
        <p:spPr>
          <a:xfrm>
            <a:off x="354126" y="4617875"/>
            <a:ext cx="1723300" cy="434175"/>
          </a:xfrm>
          <a:prstGeom prst="rect">
            <a:avLst/>
          </a:prstGeom>
          <a:noFill/>
          <a:ln>
            <a:noFill/>
          </a:ln>
        </p:spPr>
      </p:pic>
      <p:pic>
        <p:nvPicPr>
          <p:cNvPr id="3" name="Google Shape;79;p19">
            <a:extLst>
              <a:ext uri="{FF2B5EF4-FFF2-40B4-BE49-F238E27FC236}">
                <a16:creationId xmlns:a16="http://schemas.microsoft.com/office/drawing/2014/main" id="{645E090E-60AF-A7A1-42ED-B200BBAA02C9}"/>
              </a:ext>
            </a:extLst>
          </p:cNvPr>
          <p:cNvPicPr preferRelativeResize="0"/>
          <p:nvPr/>
        </p:nvPicPr>
        <p:blipFill rotWithShape="1">
          <a:blip r:embed="rId4">
            <a:alphaModFix/>
          </a:blip>
          <a:srcRect/>
          <a:stretch/>
        </p:blipFill>
        <p:spPr>
          <a:xfrm>
            <a:off x="466725" y="0"/>
            <a:ext cx="2057400" cy="95250"/>
          </a:xfrm>
          <a:prstGeom prst="rect">
            <a:avLst/>
          </a:prstGeom>
          <a:noFill/>
          <a:ln>
            <a:noFill/>
          </a:ln>
        </p:spPr>
      </p:pic>
      <p:pic>
        <p:nvPicPr>
          <p:cNvPr id="4" name="Google Shape;80;p19">
            <a:extLst>
              <a:ext uri="{FF2B5EF4-FFF2-40B4-BE49-F238E27FC236}">
                <a16:creationId xmlns:a16="http://schemas.microsoft.com/office/drawing/2014/main" id="{1FBC1B60-C9D4-EB85-D0C8-18B75D129FF6}"/>
              </a:ext>
            </a:extLst>
          </p:cNvPr>
          <p:cNvPicPr preferRelativeResize="0"/>
          <p:nvPr/>
        </p:nvPicPr>
        <p:blipFill rotWithShape="1">
          <a:blip r:embed="rId5">
            <a:alphaModFix/>
          </a:blip>
          <a:srcRect/>
          <a:stretch/>
        </p:blipFill>
        <p:spPr>
          <a:xfrm>
            <a:off x="0" y="5105101"/>
            <a:ext cx="9144000" cy="660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26"/>
          <p:cNvPicPr preferRelativeResize="0"/>
          <p:nvPr/>
        </p:nvPicPr>
        <p:blipFill rotWithShape="1">
          <a:blip r:embed="rId3">
            <a:alphaModFix/>
          </a:blip>
          <a:srcRect/>
          <a:stretch/>
        </p:blipFill>
        <p:spPr>
          <a:xfrm>
            <a:off x="466725" y="0"/>
            <a:ext cx="2057400" cy="95250"/>
          </a:xfrm>
          <a:prstGeom prst="rect">
            <a:avLst/>
          </a:prstGeom>
          <a:noFill/>
          <a:ln>
            <a:noFill/>
          </a:ln>
        </p:spPr>
      </p:pic>
      <p:pic>
        <p:nvPicPr>
          <p:cNvPr id="379" name="Google Shape;379;p26"/>
          <p:cNvPicPr preferRelativeResize="0"/>
          <p:nvPr/>
        </p:nvPicPr>
        <p:blipFill rotWithShape="1">
          <a:blip r:embed="rId4">
            <a:alphaModFix/>
          </a:blip>
          <a:srcRect/>
          <a:stretch/>
        </p:blipFill>
        <p:spPr>
          <a:xfrm>
            <a:off x="0" y="5105100"/>
            <a:ext cx="9144000" cy="66025"/>
          </a:xfrm>
          <a:prstGeom prst="rect">
            <a:avLst/>
          </a:prstGeom>
          <a:noFill/>
          <a:ln>
            <a:noFill/>
          </a:ln>
        </p:spPr>
      </p:pic>
      <p:sp>
        <p:nvSpPr>
          <p:cNvPr id="380" name="Google Shape;380;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24</a:t>
            </a:fld>
            <a:endParaRPr/>
          </a:p>
        </p:txBody>
      </p:sp>
      <p:sp>
        <p:nvSpPr>
          <p:cNvPr id="381" name="Google Shape;381;p26"/>
          <p:cNvSpPr txBox="1"/>
          <p:nvPr/>
        </p:nvSpPr>
        <p:spPr>
          <a:xfrm>
            <a:off x="354125" y="274275"/>
            <a:ext cx="8323200" cy="513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How Nonpaid Work Translates into Business</a:t>
            </a:r>
            <a:endParaRPr sz="2800" b="1" i="0" u="none" strike="noStrike" cap="none">
              <a:solidFill>
                <a:schemeClr val="dk1"/>
              </a:solidFill>
              <a:latin typeface="Arial"/>
              <a:ea typeface="Arial"/>
              <a:cs typeface="Arial"/>
              <a:sym typeface="Arial"/>
            </a:endParaRPr>
          </a:p>
        </p:txBody>
      </p:sp>
      <p:pic>
        <p:nvPicPr>
          <p:cNvPr id="382" name="Google Shape;382;p26"/>
          <p:cNvPicPr preferRelativeResize="0"/>
          <p:nvPr/>
        </p:nvPicPr>
        <p:blipFill rotWithShape="1">
          <a:blip r:embed="rId5">
            <a:alphaModFix/>
          </a:blip>
          <a:srcRect/>
          <a:stretch/>
        </p:blipFill>
        <p:spPr>
          <a:xfrm>
            <a:off x="457200" y="792499"/>
            <a:ext cx="371475" cy="9525"/>
          </a:xfrm>
          <a:prstGeom prst="rect">
            <a:avLst/>
          </a:prstGeom>
          <a:noFill/>
          <a:ln>
            <a:noFill/>
          </a:ln>
        </p:spPr>
      </p:pic>
      <p:graphicFrame>
        <p:nvGraphicFramePr>
          <p:cNvPr id="383" name="Google Shape;383;p26"/>
          <p:cNvGraphicFramePr/>
          <p:nvPr/>
        </p:nvGraphicFramePr>
        <p:xfrm>
          <a:off x="189186" y="1001346"/>
          <a:ext cx="8765625" cy="3904435"/>
        </p:xfrm>
        <a:graphic>
          <a:graphicData uri="http://schemas.openxmlformats.org/drawingml/2006/table">
            <a:tbl>
              <a:tblPr>
                <a:noFill/>
                <a:tableStyleId>{7F15C7A3-A50B-4C74-93A9-4BEB06EE03AF}</a:tableStyleId>
              </a:tblPr>
              <a:tblGrid>
                <a:gridCol w="1713100">
                  <a:extLst>
                    <a:ext uri="{9D8B030D-6E8A-4147-A177-3AD203B41FA5}">
                      <a16:colId xmlns:a16="http://schemas.microsoft.com/office/drawing/2014/main" val="20000"/>
                    </a:ext>
                  </a:extLst>
                </a:gridCol>
                <a:gridCol w="7052525">
                  <a:extLst>
                    <a:ext uri="{9D8B030D-6E8A-4147-A177-3AD203B41FA5}">
                      <a16:colId xmlns:a16="http://schemas.microsoft.com/office/drawing/2014/main" val="20001"/>
                    </a:ext>
                  </a:extLst>
                </a:gridCol>
              </a:tblGrid>
              <a:tr h="119177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Running a volunteer project (PTA, religious org, community org)</a:t>
                      </a:r>
                      <a:endParaRPr sz="1400" b="1" u="none" strike="noStrike" cap="none"/>
                    </a:p>
                  </a:txBody>
                  <a:tcPr marL="121925" marR="121925" marT="60950" marB="609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285750" marR="0" lvl="0" indent="-285750" algn="l" rtl="0">
                        <a:lnSpc>
                          <a:spcPct val="100000"/>
                        </a:lnSpc>
                        <a:spcBef>
                          <a:spcPts val="0"/>
                        </a:spcBef>
                        <a:spcAft>
                          <a:spcPts val="0"/>
                        </a:spcAft>
                        <a:buClr>
                          <a:srgbClr val="000000"/>
                        </a:buClr>
                        <a:buSzPts val="1900"/>
                        <a:buFont typeface="Arial"/>
                        <a:buChar char="•"/>
                      </a:pPr>
                      <a:r>
                        <a:rPr lang="en-US" sz="1400" u="none" strike="noStrike" cap="none"/>
                        <a:t>Ability to persuade using influence vs. authority</a:t>
                      </a:r>
                      <a:endParaRPr sz="1050" u="none" strike="noStrike" cap="none"/>
                    </a:p>
                    <a:p>
                      <a:pPr marL="285750" marR="0" lvl="0" indent="-285750" algn="l" rtl="0">
                        <a:lnSpc>
                          <a:spcPct val="100000"/>
                        </a:lnSpc>
                        <a:spcBef>
                          <a:spcPts val="0"/>
                        </a:spcBef>
                        <a:spcAft>
                          <a:spcPts val="0"/>
                        </a:spcAft>
                        <a:buClr>
                          <a:srgbClr val="000000"/>
                        </a:buClr>
                        <a:buSzPts val="1900"/>
                        <a:buFont typeface="Arial"/>
                        <a:buChar char="•"/>
                      </a:pPr>
                      <a:r>
                        <a:rPr lang="en-US" sz="1400" u="none" strike="noStrike" cap="none"/>
                        <a:t>Ability to collaborate with different personalities, manage competing agendas</a:t>
                      </a:r>
                      <a:endParaRPr sz="1050" u="none" strike="noStrike" cap="none"/>
                    </a:p>
                    <a:p>
                      <a:pPr marL="285750" marR="0" lvl="0" indent="-285750" algn="l" rtl="0">
                        <a:lnSpc>
                          <a:spcPct val="100000"/>
                        </a:lnSpc>
                        <a:spcBef>
                          <a:spcPts val="0"/>
                        </a:spcBef>
                        <a:spcAft>
                          <a:spcPts val="0"/>
                        </a:spcAft>
                        <a:buClr>
                          <a:srgbClr val="000000"/>
                        </a:buClr>
                        <a:buSzPts val="1900"/>
                        <a:buFont typeface="Arial"/>
                        <a:buChar char="•"/>
                      </a:pPr>
                      <a:r>
                        <a:rPr lang="en-US" sz="1400" u="none" strike="noStrike" cap="none"/>
                        <a:t>Focus on goals and accomplishments</a:t>
                      </a:r>
                      <a:endParaRPr sz="1050" u="none" strike="noStrike" cap="none"/>
                    </a:p>
                    <a:p>
                      <a:pPr marL="285750" marR="0" lvl="0" indent="-285750" algn="l" rtl="0">
                        <a:lnSpc>
                          <a:spcPct val="100000"/>
                        </a:lnSpc>
                        <a:spcBef>
                          <a:spcPts val="0"/>
                        </a:spcBef>
                        <a:spcAft>
                          <a:spcPts val="0"/>
                        </a:spcAft>
                        <a:buClr>
                          <a:srgbClr val="000000"/>
                        </a:buClr>
                        <a:buSzPts val="1900"/>
                        <a:buFont typeface="Arial"/>
                        <a:buChar char="•"/>
                      </a:pPr>
                      <a:r>
                        <a:rPr lang="en-US" sz="1400" u="none" strike="noStrike" cap="none"/>
                        <a:t>Raise funds and maintain financial viability</a:t>
                      </a:r>
                      <a:endParaRPr sz="1050" u="none" strike="noStrike" cap="none"/>
                    </a:p>
                    <a:p>
                      <a:pPr marL="285750" marR="0" lvl="0" indent="-285750" algn="l" rtl="0">
                        <a:lnSpc>
                          <a:spcPct val="100000"/>
                        </a:lnSpc>
                        <a:spcBef>
                          <a:spcPts val="0"/>
                        </a:spcBef>
                        <a:spcAft>
                          <a:spcPts val="0"/>
                        </a:spcAft>
                        <a:buClr>
                          <a:srgbClr val="000000"/>
                        </a:buClr>
                        <a:buSzPts val="1900"/>
                        <a:buFont typeface="Arial"/>
                        <a:buChar char="•"/>
                      </a:pPr>
                      <a:r>
                        <a:rPr lang="en-US" sz="1400" u="none" strike="noStrike" cap="none"/>
                        <a:t>Ability and willingness to lead</a:t>
                      </a:r>
                      <a:endParaRPr sz="1400" u="none" strike="noStrike" cap="none"/>
                    </a:p>
                  </a:txBody>
                  <a:tcPr marL="121925" marR="121925" marT="60950" marB="609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r h="97192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Participating in a volunteer project</a:t>
                      </a:r>
                      <a:endParaRPr sz="1400" b="1" u="none" strike="noStrike" cap="none"/>
                    </a:p>
                  </a:txBody>
                  <a:tcPr marL="121925" marR="121925" marT="60950" marB="609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285750" marR="0" lvl="0" indent="-285750" algn="l" rtl="0">
                        <a:lnSpc>
                          <a:spcPct val="100000"/>
                        </a:lnSpc>
                        <a:spcBef>
                          <a:spcPts val="0"/>
                        </a:spcBef>
                        <a:spcAft>
                          <a:spcPts val="0"/>
                        </a:spcAft>
                        <a:buClr>
                          <a:srgbClr val="000000"/>
                        </a:buClr>
                        <a:buSzPts val="1900"/>
                        <a:buFont typeface="Arial"/>
                        <a:buChar char="•"/>
                      </a:pPr>
                      <a:r>
                        <a:rPr lang="en-US" sz="1400" u="none" strike="noStrike" cap="none"/>
                        <a:t>Maintain commitment to a cause despite ambiguity of roles and responsibilities</a:t>
                      </a:r>
                      <a:endParaRPr sz="1050" u="none" strike="noStrike" cap="none"/>
                    </a:p>
                    <a:p>
                      <a:pPr marL="285750" marR="0" lvl="0" indent="-285750" algn="l" rtl="0">
                        <a:lnSpc>
                          <a:spcPct val="100000"/>
                        </a:lnSpc>
                        <a:spcBef>
                          <a:spcPts val="0"/>
                        </a:spcBef>
                        <a:spcAft>
                          <a:spcPts val="0"/>
                        </a:spcAft>
                        <a:buClr>
                          <a:srgbClr val="000000"/>
                        </a:buClr>
                        <a:buSzPts val="1900"/>
                        <a:buFont typeface="Arial"/>
                        <a:buChar char="•"/>
                      </a:pPr>
                      <a:r>
                        <a:rPr lang="en-US" sz="1400" u="none" strike="noStrike" cap="none"/>
                        <a:t>Ability to collaborate with different personalities, manage competing agendas</a:t>
                      </a:r>
                      <a:endParaRPr sz="1050" u="none" strike="noStrike" cap="none"/>
                    </a:p>
                    <a:p>
                      <a:pPr marL="285750" marR="0" lvl="0" indent="-285750" algn="l" rtl="0">
                        <a:lnSpc>
                          <a:spcPct val="100000"/>
                        </a:lnSpc>
                        <a:spcBef>
                          <a:spcPts val="0"/>
                        </a:spcBef>
                        <a:spcAft>
                          <a:spcPts val="0"/>
                        </a:spcAft>
                        <a:buClr>
                          <a:srgbClr val="000000"/>
                        </a:buClr>
                        <a:buSzPts val="1900"/>
                        <a:buFont typeface="Arial"/>
                        <a:buChar char="•"/>
                      </a:pPr>
                      <a:r>
                        <a:rPr lang="en-US" sz="1400" u="none" strike="noStrike" cap="none"/>
                        <a:t>Manage your own performance to accomplish team’s goals</a:t>
                      </a:r>
                      <a:endParaRPr sz="1050" u="none" strike="noStrike" cap="none"/>
                    </a:p>
                    <a:p>
                      <a:pPr marL="285750" marR="0" lvl="0" indent="-285750" algn="l" rtl="0">
                        <a:lnSpc>
                          <a:spcPct val="100000"/>
                        </a:lnSpc>
                        <a:spcBef>
                          <a:spcPts val="0"/>
                        </a:spcBef>
                        <a:spcAft>
                          <a:spcPts val="0"/>
                        </a:spcAft>
                        <a:buClr>
                          <a:srgbClr val="000000"/>
                        </a:buClr>
                        <a:buSzPts val="1900"/>
                        <a:buFont typeface="Arial"/>
                        <a:buChar char="•"/>
                      </a:pPr>
                      <a:r>
                        <a:rPr lang="en-US" sz="1400" u="none" strike="noStrike" cap="none"/>
                        <a:t>Demonstrate passion and drive</a:t>
                      </a:r>
                      <a:endParaRPr sz="1400" u="none" strike="noStrike" cap="none"/>
                    </a:p>
                  </a:txBody>
                  <a:tcPr marL="121925" marR="121925" marT="60950" marB="609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5207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Managing your child’s special needs case</a:t>
                      </a:r>
                      <a:endParaRPr sz="1050" u="none" strike="noStrike" cap="none"/>
                    </a:p>
                  </a:txBody>
                  <a:tcPr marL="121925" marR="121925" marT="60950" marB="609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171450" marR="0" lvl="0" indent="-171450" algn="l" rtl="0">
                        <a:lnSpc>
                          <a:spcPct val="100000"/>
                        </a:lnSpc>
                        <a:spcBef>
                          <a:spcPts val="0"/>
                        </a:spcBef>
                        <a:spcAft>
                          <a:spcPts val="0"/>
                        </a:spcAft>
                        <a:buClr>
                          <a:srgbClr val="000000"/>
                        </a:buClr>
                        <a:buSzPts val="1900"/>
                        <a:buFont typeface="Arial"/>
                        <a:buChar char="•"/>
                      </a:pPr>
                      <a:r>
                        <a:rPr lang="en-US" sz="1400" u="none" strike="noStrike" cap="none"/>
                        <a:t>Navigating complex bureaucracies and rules</a:t>
                      </a:r>
                      <a:endParaRPr sz="1050" u="none" strike="noStrike" cap="none"/>
                    </a:p>
                    <a:p>
                      <a:pPr marL="171450" marR="0" lvl="0" indent="-171450" algn="l" rtl="0">
                        <a:lnSpc>
                          <a:spcPct val="100000"/>
                        </a:lnSpc>
                        <a:spcBef>
                          <a:spcPts val="0"/>
                        </a:spcBef>
                        <a:spcAft>
                          <a:spcPts val="0"/>
                        </a:spcAft>
                        <a:buClr>
                          <a:srgbClr val="000000"/>
                        </a:buClr>
                        <a:buSzPts val="1900"/>
                        <a:buFont typeface="Arial"/>
                        <a:buChar char="•"/>
                      </a:pPr>
                      <a:r>
                        <a:rPr lang="en-US" sz="1400" u="none" strike="noStrike" cap="none"/>
                        <a:t>Adhering to deadlines and schedules </a:t>
                      </a:r>
                      <a:endParaRPr sz="1050" u="none" strike="noStrike" cap="none"/>
                    </a:p>
                    <a:p>
                      <a:pPr marL="171450" marR="0" lvl="0" indent="-171450" algn="l" rtl="0">
                        <a:lnSpc>
                          <a:spcPct val="100000"/>
                        </a:lnSpc>
                        <a:spcBef>
                          <a:spcPts val="0"/>
                        </a:spcBef>
                        <a:spcAft>
                          <a:spcPts val="0"/>
                        </a:spcAft>
                        <a:buClr>
                          <a:srgbClr val="000000"/>
                        </a:buClr>
                        <a:buSzPts val="1900"/>
                        <a:buFont typeface="Arial"/>
                        <a:buChar char="•"/>
                      </a:pPr>
                      <a:r>
                        <a:rPr lang="en-US" sz="1400" u="none" strike="noStrike" cap="none"/>
                        <a:t>Processing complex information and making decisions with limited information</a:t>
                      </a:r>
                      <a:endParaRPr sz="1400" u="none" strike="noStrike" cap="none"/>
                    </a:p>
                  </a:txBody>
                  <a:tcPr marL="121925" marR="121925" marT="60950" marB="609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97192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Coordinating an international move</a:t>
                      </a:r>
                      <a:endParaRPr sz="1400" b="1" u="none" strike="noStrike" cap="none"/>
                    </a:p>
                  </a:txBody>
                  <a:tcPr marL="121925" marR="121925" marT="60950" marB="609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171450" marR="0" lvl="0" indent="-171450" algn="l" rtl="0">
                        <a:lnSpc>
                          <a:spcPct val="100000"/>
                        </a:lnSpc>
                        <a:spcBef>
                          <a:spcPts val="0"/>
                        </a:spcBef>
                        <a:spcAft>
                          <a:spcPts val="0"/>
                        </a:spcAft>
                        <a:buClr>
                          <a:srgbClr val="000000"/>
                        </a:buClr>
                        <a:buSzPts val="1900"/>
                        <a:buFont typeface="Arial"/>
                        <a:buChar char="•"/>
                      </a:pPr>
                      <a:r>
                        <a:rPr lang="en-US" sz="1400" u="none" strike="noStrike" cap="none"/>
                        <a:t>Navigating complex bureaucracies and rules</a:t>
                      </a:r>
                      <a:endParaRPr sz="1050" u="none" strike="noStrike" cap="none"/>
                    </a:p>
                    <a:p>
                      <a:pPr marL="171450" marR="0" lvl="0" indent="-171450" algn="l" rtl="0">
                        <a:lnSpc>
                          <a:spcPct val="100000"/>
                        </a:lnSpc>
                        <a:spcBef>
                          <a:spcPts val="0"/>
                        </a:spcBef>
                        <a:spcAft>
                          <a:spcPts val="0"/>
                        </a:spcAft>
                        <a:buClr>
                          <a:srgbClr val="000000"/>
                        </a:buClr>
                        <a:buSzPts val="1900"/>
                        <a:buFont typeface="Arial"/>
                        <a:buChar char="•"/>
                      </a:pPr>
                      <a:r>
                        <a:rPr lang="en-US" sz="1400" u="none" strike="noStrike" cap="none"/>
                        <a:t>Adhering to deadlines and schedules </a:t>
                      </a:r>
                      <a:endParaRPr sz="1050" u="none" strike="noStrike" cap="none"/>
                    </a:p>
                    <a:p>
                      <a:pPr marL="171450" marR="0" lvl="0" indent="-171450" algn="l" rtl="0">
                        <a:lnSpc>
                          <a:spcPct val="100000"/>
                        </a:lnSpc>
                        <a:spcBef>
                          <a:spcPts val="0"/>
                        </a:spcBef>
                        <a:spcAft>
                          <a:spcPts val="0"/>
                        </a:spcAft>
                        <a:buClr>
                          <a:srgbClr val="000000"/>
                        </a:buClr>
                        <a:buSzPts val="1900"/>
                        <a:buFont typeface="Arial"/>
                        <a:buChar char="•"/>
                      </a:pPr>
                      <a:r>
                        <a:rPr lang="en-US" sz="1400" u="none" strike="noStrike" cap="none"/>
                        <a:t>Adapting to differing culture and supporting family in their adaptation</a:t>
                      </a:r>
                      <a:endParaRPr sz="1050" u="none" strike="noStrike" cap="none"/>
                    </a:p>
                    <a:p>
                      <a:pPr marL="171450" marR="0" lvl="0" indent="-171450" algn="l" rtl="0">
                        <a:lnSpc>
                          <a:spcPct val="100000"/>
                        </a:lnSpc>
                        <a:spcBef>
                          <a:spcPts val="0"/>
                        </a:spcBef>
                        <a:spcAft>
                          <a:spcPts val="0"/>
                        </a:spcAft>
                        <a:buClr>
                          <a:srgbClr val="000000"/>
                        </a:buClr>
                        <a:buSzPts val="1900"/>
                        <a:buFont typeface="Arial"/>
                        <a:buChar char="•"/>
                      </a:pPr>
                      <a:r>
                        <a:rPr lang="en-US" sz="1400" u="none" strike="noStrike" cap="none"/>
                        <a:t>Learning a foreign language</a:t>
                      </a:r>
                      <a:endParaRPr sz="1050" u="none" strike="noStrike" cap="none"/>
                    </a:p>
                  </a:txBody>
                  <a:tcPr marL="121925" marR="121925" marT="60950" marB="609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9"/>
          <p:cNvPicPr preferRelativeResize="0"/>
          <p:nvPr/>
        </p:nvPicPr>
        <p:blipFill rotWithShape="1">
          <a:blip r:embed="rId3">
            <a:alphaModFix/>
          </a:blip>
          <a:srcRect/>
          <a:stretch/>
        </p:blipFill>
        <p:spPr>
          <a:xfrm>
            <a:off x="466725" y="0"/>
            <a:ext cx="2057400" cy="95250"/>
          </a:xfrm>
          <a:prstGeom prst="rect">
            <a:avLst/>
          </a:prstGeom>
          <a:noFill/>
          <a:ln>
            <a:noFill/>
          </a:ln>
        </p:spPr>
      </p:pic>
      <p:pic>
        <p:nvPicPr>
          <p:cNvPr id="80" name="Google Shape;80;p19"/>
          <p:cNvPicPr preferRelativeResize="0"/>
          <p:nvPr/>
        </p:nvPicPr>
        <p:blipFill rotWithShape="1">
          <a:blip r:embed="rId4">
            <a:alphaModFix/>
          </a:blip>
          <a:srcRect/>
          <a:stretch/>
        </p:blipFill>
        <p:spPr>
          <a:xfrm>
            <a:off x="0" y="5105101"/>
            <a:ext cx="9144000" cy="66025"/>
          </a:xfrm>
          <a:prstGeom prst="rect">
            <a:avLst/>
          </a:prstGeom>
          <a:noFill/>
          <a:ln>
            <a:noFill/>
          </a:ln>
        </p:spPr>
      </p:pic>
      <p:sp>
        <p:nvSpPr>
          <p:cNvPr id="87" name="Google Shape;87;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a:lstStyle>
          <a:p>
            <a:pPr marL="0" lvl="0" indent="0" algn="r" rtl="0">
              <a:lnSpc>
                <a:spcPct val="100000"/>
              </a:lnSpc>
              <a:spcBef>
                <a:spcPts val="0"/>
              </a:spcBef>
              <a:spcAft>
                <a:spcPts val="0"/>
              </a:spcAft>
              <a:buSzPts val="1000"/>
              <a:buNone/>
            </a:pPr>
            <a:fld id="{00000000-1234-1234-1234-123412341234}" type="slidenum">
              <a:rPr lang="en"/>
              <a:pPr marL="0" lvl="0" indent="0" algn="r" rtl="0">
                <a:lnSpc>
                  <a:spcPct val="100000"/>
                </a:lnSpc>
                <a:spcBef>
                  <a:spcPts val="0"/>
                </a:spcBef>
                <a:spcAft>
                  <a:spcPts val="0"/>
                </a:spcAft>
                <a:buSzPts val="1000"/>
                <a:buNone/>
              </a:pPr>
              <a:t>25</a:t>
            </a:fld>
            <a:endParaRPr/>
          </a:p>
        </p:txBody>
      </p:sp>
      <p:pic>
        <p:nvPicPr>
          <p:cNvPr id="1026" name="Picture 2">
            <a:extLst>
              <a:ext uri="{FF2B5EF4-FFF2-40B4-BE49-F238E27FC236}">
                <a16:creationId xmlns:a16="http://schemas.microsoft.com/office/drawing/2014/main" id="{D5E4CA83-C11B-5E0A-8106-8BC716BC08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9666" y="1533778"/>
            <a:ext cx="3604334" cy="3604334"/>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164;p25">
            <a:extLst>
              <a:ext uri="{FF2B5EF4-FFF2-40B4-BE49-F238E27FC236}">
                <a16:creationId xmlns:a16="http://schemas.microsoft.com/office/drawing/2014/main" id="{A6B1D59B-C90E-7614-135D-86A028112455}"/>
              </a:ext>
            </a:extLst>
          </p:cNvPr>
          <p:cNvPicPr preferRelativeResize="0"/>
          <p:nvPr/>
        </p:nvPicPr>
        <p:blipFill rotWithShape="1">
          <a:blip r:embed="rId6">
            <a:alphaModFix/>
          </a:blip>
          <a:srcRect/>
          <a:stretch/>
        </p:blipFill>
        <p:spPr>
          <a:xfrm>
            <a:off x="354126" y="4617875"/>
            <a:ext cx="1723300" cy="434175"/>
          </a:xfrm>
          <a:prstGeom prst="rect">
            <a:avLst/>
          </a:prstGeom>
          <a:noFill/>
          <a:ln>
            <a:noFill/>
          </a:ln>
        </p:spPr>
      </p:pic>
      <p:sp>
        <p:nvSpPr>
          <p:cNvPr id="4" name="Google Shape;351;p10">
            <a:extLst>
              <a:ext uri="{FF2B5EF4-FFF2-40B4-BE49-F238E27FC236}">
                <a16:creationId xmlns:a16="http://schemas.microsoft.com/office/drawing/2014/main" id="{3A215059-2444-144B-A470-B2E9DC010D1D}"/>
              </a:ext>
            </a:extLst>
          </p:cNvPr>
          <p:cNvSpPr txBox="1">
            <a:spLocks/>
          </p:cNvSpPr>
          <p:nvPr/>
        </p:nvSpPr>
        <p:spPr>
          <a:xfrm>
            <a:off x="620822" y="47625"/>
            <a:ext cx="7556500" cy="2510946"/>
          </a:xfrm>
          <a:prstGeom prst="rect">
            <a:avLst/>
          </a:prstGeom>
          <a:noFill/>
          <a:ln>
            <a:noFill/>
          </a:ln>
        </p:spPr>
        <p:txBody>
          <a:bodyPr spcFirstLastPara="1" wrap="square" lIns="68569" tIns="34275" rIns="68569" bIns="3427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buClr>
                <a:srgbClr val="000000"/>
              </a:buClr>
              <a:buSzPts val="1400"/>
            </a:pPr>
            <a:r>
              <a:rPr lang="en-US" sz="6000" b="1" i="1" dirty="0">
                <a:solidFill>
                  <a:schemeClr val="tx1"/>
                </a:solidFill>
              </a:rPr>
              <a:t>Confronting</a:t>
            </a:r>
          </a:p>
          <a:p>
            <a:pPr>
              <a:buClr>
                <a:srgbClr val="000000"/>
              </a:buClr>
              <a:buSzPts val="1400"/>
            </a:pPr>
            <a:r>
              <a:rPr lang="en-US" sz="6000" b="1" i="1" dirty="0">
                <a:solidFill>
                  <a:schemeClr val="tx1"/>
                </a:solidFill>
              </a:rPr>
              <a:t>Bias</a:t>
            </a:r>
            <a:endParaRPr lang="en-US" sz="788" dirty="0">
              <a:solidFill>
                <a:schemeClr val="tx1"/>
              </a:solidFill>
            </a:endParaRPr>
          </a:p>
        </p:txBody>
      </p:sp>
    </p:spTree>
    <p:extLst>
      <p:ext uri="{BB962C8B-B14F-4D97-AF65-F5344CB8AC3E}">
        <p14:creationId xmlns:p14="http://schemas.microsoft.com/office/powerpoint/2010/main" val="3691538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400" name="Google Shape;400;p28"/>
          <p:cNvPicPr preferRelativeResize="0"/>
          <p:nvPr/>
        </p:nvPicPr>
        <p:blipFill rotWithShape="1">
          <a:blip r:embed="rId3">
            <a:alphaModFix/>
          </a:blip>
          <a:srcRect/>
          <a:stretch/>
        </p:blipFill>
        <p:spPr>
          <a:xfrm>
            <a:off x="466725" y="0"/>
            <a:ext cx="2057400" cy="95250"/>
          </a:xfrm>
          <a:prstGeom prst="rect">
            <a:avLst/>
          </a:prstGeom>
          <a:noFill/>
          <a:ln>
            <a:noFill/>
          </a:ln>
        </p:spPr>
      </p:pic>
      <p:pic>
        <p:nvPicPr>
          <p:cNvPr id="401" name="Google Shape;401;p28"/>
          <p:cNvPicPr preferRelativeResize="0"/>
          <p:nvPr/>
        </p:nvPicPr>
        <p:blipFill rotWithShape="1">
          <a:blip r:embed="rId4">
            <a:alphaModFix/>
          </a:blip>
          <a:srcRect/>
          <a:stretch/>
        </p:blipFill>
        <p:spPr>
          <a:xfrm>
            <a:off x="0" y="5105100"/>
            <a:ext cx="9144000" cy="66025"/>
          </a:xfrm>
          <a:prstGeom prst="rect">
            <a:avLst/>
          </a:prstGeom>
          <a:noFill/>
          <a:ln>
            <a:noFill/>
          </a:ln>
        </p:spPr>
      </p:pic>
      <p:pic>
        <p:nvPicPr>
          <p:cNvPr id="402" name="Google Shape;402;p28"/>
          <p:cNvPicPr preferRelativeResize="0"/>
          <p:nvPr/>
        </p:nvPicPr>
        <p:blipFill rotWithShape="1">
          <a:blip r:embed="rId5">
            <a:alphaModFix/>
          </a:blip>
          <a:srcRect/>
          <a:stretch/>
        </p:blipFill>
        <p:spPr>
          <a:xfrm>
            <a:off x="354125" y="4617875"/>
            <a:ext cx="1723300" cy="434175"/>
          </a:xfrm>
          <a:prstGeom prst="rect">
            <a:avLst/>
          </a:prstGeom>
          <a:noFill/>
          <a:ln>
            <a:noFill/>
          </a:ln>
        </p:spPr>
      </p:pic>
      <p:sp>
        <p:nvSpPr>
          <p:cNvPr id="403" name="Google Shape;403;p28"/>
          <p:cNvSpPr txBox="1"/>
          <p:nvPr/>
        </p:nvSpPr>
        <p:spPr>
          <a:xfrm>
            <a:off x="354125" y="274275"/>
            <a:ext cx="8323200" cy="513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US" sz="3200" b="1" i="0" u="none" strike="noStrike" cap="none">
                <a:solidFill>
                  <a:schemeClr val="dk1"/>
                </a:solidFill>
                <a:latin typeface="Arial"/>
                <a:ea typeface="Arial"/>
                <a:cs typeface="Arial"/>
                <a:sym typeface="Arial"/>
              </a:rPr>
              <a:t>Combating Bias</a:t>
            </a:r>
            <a:endParaRPr sz="3200" b="1" i="0" u="none" strike="noStrike" cap="none">
              <a:solidFill>
                <a:schemeClr val="dk1"/>
              </a:solidFill>
              <a:latin typeface="Arial"/>
              <a:ea typeface="Arial"/>
              <a:cs typeface="Arial"/>
              <a:sym typeface="Arial"/>
            </a:endParaRPr>
          </a:p>
        </p:txBody>
      </p:sp>
      <p:pic>
        <p:nvPicPr>
          <p:cNvPr id="404" name="Google Shape;404;p28"/>
          <p:cNvPicPr preferRelativeResize="0"/>
          <p:nvPr/>
        </p:nvPicPr>
        <p:blipFill rotWithShape="1">
          <a:blip r:embed="rId6">
            <a:alphaModFix/>
          </a:blip>
          <a:srcRect/>
          <a:stretch/>
        </p:blipFill>
        <p:spPr>
          <a:xfrm>
            <a:off x="457200" y="792499"/>
            <a:ext cx="371475" cy="9525"/>
          </a:xfrm>
          <a:prstGeom prst="rect">
            <a:avLst/>
          </a:prstGeom>
          <a:noFill/>
          <a:ln>
            <a:noFill/>
          </a:ln>
        </p:spPr>
      </p:pic>
      <p:sp>
        <p:nvSpPr>
          <p:cNvPr id="405" name="Google Shape;405;p28"/>
          <p:cNvSpPr txBox="1"/>
          <p:nvPr/>
        </p:nvSpPr>
        <p:spPr>
          <a:xfrm>
            <a:off x="381640" y="1277775"/>
            <a:ext cx="4103700" cy="1711881"/>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0397A3"/>
                </a:solidFill>
                <a:latin typeface="Arial"/>
                <a:ea typeface="Arial"/>
                <a:cs typeface="Arial"/>
                <a:sym typeface="Arial"/>
              </a:rPr>
              <a:t>Acknowledge that it exists; awareness is key to avoidance</a:t>
            </a:r>
            <a:endParaRPr sz="1800" b="1" i="0" u="none" strike="noStrike" cap="none">
              <a:solidFill>
                <a:srgbClr val="0397A3"/>
              </a:solidFill>
              <a:latin typeface="Arial"/>
              <a:ea typeface="Arial"/>
              <a:cs typeface="Arial"/>
              <a:sym typeface="Arial"/>
            </a:endParaRPr>
          </a:p>
          <a:p>
            <a:pPr marL="139700" marR="0" lvl="0" indent="0" algn="l" rtl="0">
              <a:lnSpc>
                <a:spcPct val="115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800"/>
              <a:buFont typeface="Arial"/>
              <a:buNone/>
            </a:pPr>
            <a:endParaRPr sz="800" b="1" i="0" u="none" strike="noStrike" cap="none">
              <a:solidFill>
                <a:srgbClr val="0397A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800"/>
              <a:buFont typeface="Arial"/>
              <a:buNone/>
            </a:pPr>
            <a:endParaRPr sz="800" b="1" i="0" u="none" strike="noStrike" cap="none">
              <a:solidFill>
                <a:srgbClr val="0397A3"/>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06" name="Google Shape;406;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26</a:t>
            </a:fld>
            <a:endParaRPr/>
          </a:p>
        </p:txBody>
      </p:sp>
      <p:sp>
        <p:nvSpPr>
          <p:cNvPr id="407" name="Google Shape;407;p28"/>
          <p:cNvSpPr txBox="1"/>
          <p:nvPr/>
        </p:nvSpPr>
        <p:spPr>
          <a:xfrm>
            <a:off x="4689015" y="1257506"/>
            <a:ext cx="4103700" cy="1664548"/>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0397A3"/>
                </a:solidFill>
                <a:latin typeface="Arial"/>
                <a:ea typeface="Arial"/>
                <a:cs typeface="Arial"/>
                <a:sym typeface="Arial"/>
              </a:rPr>
              <a:t>Select diverse individuals for panel interviews</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800"/>
              <a:buFont typeface="Arial"/>
              <a:buNone/>
            </a:pPr>
            <a:endParaRPr sz="800" b="1" i="0" u="none" strike="noStrike" cap="none">
              <a:solidFill>
                <a:srgbClr val="0397A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800"/>
              <a:buFont typeface="Arial"/>
              <a:buNone/>
            </a:pPr>
            <a:endParaRPr sz="800" b="1" i="0" u="none" strike="noStrike" cap="none">
              <a:solidFill>
                <a:srgbClr val="0397A3"/>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cxnSp>
        <p:nvCxnSpPr>
          <p:cNvPr id="408" name="Google Shape;408;p28"/>
          <p:cNvCxnSpPr/>
          <p:nvPr/>
        </p:nvCxnSpPr>
        <p:spPr>
          <a:xfrm>
            <a:off x="4574275" y="1083000"/>
            <a:ext cx="6600" cy="3531600"/>
          </a:xfrm>
          <a:prstGeom prst="straightConnector1">
            <a:avLst/>
          </a:prstGeom>
          <a:noFill/>
          <a:ln w="9525" cap="flat" cmpd="sng">
            <a:solidFill>
              <a:schemeClr val="dk2"/>
            </a:solidFill>
            <a:prstDash val="solid"/>
            <a:round/>
            <a:headEnd type="none" w="sm" len="sm"/>
            <a:tailEnd type="none" w="sm" len="sm"/>
          </a:ln>
        </p:spPr>
      </p:cxnSp>
      <p:sp>
        <p:nvSpPr>
          <p:cNvPr id="409" name="Google Shape;409;p28"/>
          <p:cNvSpPr txBox="1"/>
          <p:nvPr/>
        </p:nvSpPr>
        <p:spPr>
          <a:xfrm>
            <a:off x="292705" y="2570885"/>
            <a:ext cx="4103700" cy="1711881"/>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0397A3"/>
                </a:solidFill>
                <a:latin typeface="Arial"/>
                <a:ea typeface="Arial"/>
                <a:cs typeface="Arial"/>
                <a:sym typeface="Arial"/>
              </a:rPr>
              <a:t>Avoid questions that may focus on a person’s age</a:t>
            </a:r>
            <a:endParaRPr sz="1800" b="1" i="0" u="none" strike="noStrike" cap="none">
              <a:solidFill>
                <a:srgbClr val="0397A3"/>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Asking about what year they graduated</a:t>
            </a:r>
            <a:endParaRPr/>
          </a:p>
          <a:p>
            <a:pPr marL="457200" marR="0" lvl="0" indent="-317500" algn="l" rtl="0">
              <a:lnSpc>
                <a:spcPct val="115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Asking how old their children are (if applicable)</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800"/>
              <a:buFont typeface="Arial"/>
              <a:buNone/>
            </a:pPr>
            <a:endParaRPr sz="800" b="1" i="0" u="none" strike="noStrike" cap="none">
              <a:solidFill>
                <a:srgbClr val="0397A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800"/>
              <a:buFont typeface="Arial"/>
              <a:buNone/>
            </a:pPr>
            <a:endParaRPr sz="800" b="1" i="0" u="none" strike="noStrike" cap="none">
              <a:solidFill>
                <a:srgbClr val="0397A3"/>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10" name="Google Shape;410;p28"/>
          <p:cNvSpPr txBox="1"/>
          <p:nvPr/>
        </p:nvSpPr>
        <p:spPr>
          <a:xfrm>
            <a:off x="4709566" y="2482437"/>
            <a:ext cx="4103700" cy="1711881"/>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397A3"/>
                </a:solidFill>
                <a:latin typeface="Arial"/>
                <a:ea typeface="Arial"/>
                <a:cs typeface="Arial"/>
                <a:sym typeface="Arial"/>
              </a:rPr>
              <a:t>Avoid assumptions when assessing a candidate</a:t>
            </a:r>
            <a:endParaRPr sz="1800" b="1" i="0" u="none" strike="noStrike" cap="none" dirty="0">
              <a:solidFill>
                <a:srgbClr val="0397A3"/>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a:ea typeface="Arial"/>
                <a:cs typeface="Arial"/>
                <a:sym typeface="Arial"/>
              </a:rPr>
              <a:t>This person won’t feel comfortable reporting to a younger manager</a:t>
            </a:r>
            <a:endParaRPr dirty="0"/>
          </a:p>
          <a:p>
            <a:pPr marL="457200" marR="0" lvl="0" indent="-317500" algn="l" rtl="0">
              <a:lnSpc>
                <a:spcPct val="115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a:ea typeface="Arial"/>
                <a:cs typeface="Arial"/>
                <a:sym typeface="Arial"/>
              </a:rPr>
              <a:t>This person will require too high of a salary</a:t>
            </a:r>
            <a:endParaRPr dirty="0"/>
          </a:p>
          <a:p>
            <a:pPr marL="457200" marR="0" lvl="0" indent="-317500" algn="l" rtl="0">
              <a:lnSpc>
                <a:spcPct val="115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a:ea typeface="Arial"/>
                <a:cs typeface="Arial"/>
                <a:sym typeface="Arial"/>
              </a:rPr>
              <a:t>This person won’t be able to catch up </a:t>
            </a:r>
            <a:endParaRPr dirty="0"/>
          </a:p>
          <a:p>
            <a:pPr marL="457200" marR="0" lvl="0" indent="-317500" algn="l" rtl="0">
              <a:lnSpc>
                <a:spcPct val="115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a:ea typeface="Arial"/>
                <a:cs typeface="Arial"/>
                <a:sym typeface="Arial"/>
              </a:rPr>
              <a:t>This person isn’t really motivated to get back into the workforce</a:t>
            </a:r>
            <a:endParaRPr sz="14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800"/>
              <a:buFont typeface="Arial"/>
              <a:buNone/>
            </a:pPr>
            <a:endParaRPr sz="800" b="1" i="0" u="none" strike="noStrike" cap="none" dirty="0">
              <a:solidFill>
                <a:srgbClr val="0397A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800"/>
              <a:buFont typeface="Arial"/>
              <a:buNone/>
            </a:pPr>
            <a:endParaRPr sz="800" b="1" i="0" u="none" strike="noStrike" cap="none" dirty="0">
              <a:solidFill>
                <a:srgbClr val="0397A3"/>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6" name="Google Shape;416;p29"/>
          <p:cNvPicPr preferRelativeResize="0"/>
          <p:nvPr/>
        </p:nvPicPr>
        <p:blipFill rotWithShape="1">
          <a:blip r:embed="rId3">
            <a:alphaModFix/>
          </a:blip>
          <a:srcRect/>
          <a:stretch/>
        </p:blipFill>
        <p:spPr>
          <a:xfrm>
            <a:off x="466725" y="0"/>
            <a:ext cx="2057400" cy="95250"/>
          </a:xfrm>
          <a:prstGeom prst="rect">
            <a:avLst/>
          </a:prstGeom>
          <a:noFill/>
          <a:ln>
            <a:noFill/>
          </a:ln>
        </p:spPr>
      </p:pic>
      <p:pic>
        <p:nvPicPr>
          <p:cNvPr id="417" name="Google Shape;417;p29"/>
          <p:cNvPicPr preferRelativeResize="0"/>
          <p:nvPr/>
        </p:nvPicPr>
        <p:blipFill rotWithShape="1">
          <a:blip r:embed="rId4">
            <a:alphaModFix/>
          </a:blip>
          <a:srcRect/>
          <a:stretch/>
        </p:blipFill>
        <p:spPr>
          <a:xfrm>
            <a:off x="0" y="5105100"/>
            <a:ext cx="9144000" cy="66025"/>
          </a:xfrm>
          <a:prstGeom prst="rect">
            <a:avLst/>
          </a:prstGeom>
          <a:noFill/>
          <a:ln>
            <a:noFill/>
          </a:ln>
        </p:spPr>
      </p:pic>
      <p:pic>
        <p:nvPicPr>
          <p:cNvPr id="418" name="Google Shape;418;p29"/>
          <p:cNvPicPr preferRelativeResize="0"/>
          <p:nvPr/>
        </p:nvPicPr>
        <p:blipFill rotWithShape="1">
          <a:blip r:embed="rId5">
            <a:alphaModFix/>
          </a:blip>
          <a:srcRect/>
          <a:stretch/>
        </p:blipFill>
        <p:spPr>
          <a:xfrm>
            <a:off x="354125" y="4617875"/>
            <a:ext cx="1723300" cy="434175"/>
          </a:xfrm>
          <a:prstGeom prst="rect">
            <a:avLst/>
          </a:prstGeom>
          <a:noFill/>
          <a:ln>
            <a:noFill/>
          </a:ln>
        </p:spPr>
      </p:pic>
      <p:sp>
        <p:nvSpPr>
          <p:cNvPr id="419" name="Google Shape;419;p29"/>
          <p:cNvSpPr txBox="1"/>
          <p:nvPr/>
        </p:nvSpPr>
        <p:spPr>
          <a:xfrm>
            <a:off x="354125" y="274275"/>
            <a:ext cx="8323200" cy="513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US" sz="3200" b="1" i="0" u="none" strike="noStrike" cap="none">
                <a:solidFill>
                  <a:schemeClr val="dk1"/>
                </a:solidFill>
                <a:latin typeface="Arial"/>
                <a:ea typeface="Arial"/>
                <a:cs typeface="Arial"/>
                <a:sym typeface="Arial"/>
              </a:rPr>
              <a:t>Flipping the Script on Bias Ideas </a:t>
            </a:r>
            <a:endParaRPr sz="3200" b="1" i="0" u="none" strike="noStrike" cap="none">
              <a:solidFill>
                <a:schemeClr val="dk1"/>
              </a:solidFill>
              <a:latin typeface="Arial"/>
              <a:ea typeface="Arial"/>
              <a:cs typeface="Arial"/>
              <a:sym typeface="Arial"/>
            </a:endParaRPr>
          </a:p>
        </p:txBody>
      </p:sp>
      <p:pic>
        <p:nvPicPr>
          <p:cNvPr id="420" name="Google Shape;420;p29"/>
          <p:cNvPicPr preferRelativeResize="0"/>
          <p:nvPr/>
        </p:nvPicPr>
        <p:blipFill rotWithShape="1">
          <a:blip r:embed="rId6">
            <a:alphaModFix/>
          </a:blip>
          <a:srcRect/>
          <a:stretch/>
        </p:blipFill>
        <p:spPr>
          <a:xfrm>
            <a:off x="457200" y="792499"/>
            <a:ext cx="371475" cy="9525"/>
          </a:xfrm>
          <a:prstGeom prst="rect">
            <a:avLst/>
          </a:prstGeom>
          <a:noFill/>
          <a:ln>
            <a:noFill/>
          </a:ln>
        </p:spPr>
      </p:pic>
      <p:sp>
        <p:nvSpPr>
          <p:cNvPr id="421" name="Google Shape;421;p29"/>
          <p:cNvSpPr txBox="1"/>
          <p:nvPr/>
        </p:nvSpPr>
        <p:spPr>
          <a:xfrm>
            <a:off x="354125" y="1077550"/>
            <a:ext cx="8323200" cy="3540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600" b="1" i="0" u="none" strike="noStrike" cap="none">
                <a:solidFill>
                  <a:srgbClr val="0397A3"/>
                </a:solidFill>
                <a:latin typeface="Arial"/>
                <a:ea typeface="Arial"/>
                <a:cs typeface="Arial"/>
                <a:sym typeface="Arial"/>
              </a:rPr>
              <a:t>This candidate is overqualified </a:t>
            </a:r>
            <a:endParaRPr sz="1600" b="1" i="0" u="none" strike="noStrike" cap="none">
              <a:solidFill>
                <a:srgbClr val="0397A3"/>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Char char="●"/>
            </a:pPr>
            <a:r>
              <a:rPr lang="en-US" sz="1600" b="0" i="0" u="none" strike="noStrike" cap="none">
                <a:solidFill>
                  <a:schemeClr val="dk1"/>
                </a:solidFill>
                <a:latin typeface="Arial"/>
                <a:ea typeface="Arial"/>
                <a:cs typeface="Arial"/>
                <a:sym typeface="Arial"/>
              </a:rPr>
              <a:t>This candidate has a variety of skills and experience to bring to the team</a:t>
            </a:r>
            <a:endParaRPr sz="16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rgbClr val="0397A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r>
              <a:rPr lang="en-US" sz="1600" b="1" i="0" u="none" strike="noStrike" cap="none">
                <a:solidFill>
                  <a:srgbClr val="0397A3"/>
                </a:solidFill>
                <a:latin typeface="Arial"/>
                <a:ea typeface="Arial"/>
                <a:cs typeface="Arial"/>
                <a:sym typeface="Arial"/>
              </a:rPr>
              <a:t>This candidate won’t find the role challenging enough</a:t>
            </a:r>
            <a:endParaRPr sz="1600" b="0" i="0" u="none" strike="noStrike" cap="none">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Char char="●"/>
            </a:pPr>
            <a:r>
              <a:rPr lang="en-US" sz="1600" b="0" i="0" u="none" strike="noStrike" cap="none">
                <a:solidFill>
                  <a:schemeClr val="dk1"/>
                </a:solidFill>
                <a:latin typeface="Arial"/>
                <a:ea typeface="Arial"/>
                <a:cs typeface="Arial"/>
                <a:sym typeface="Arial"/>
              </a:rPr>
              <a:t>This candidate is using the returnship to ramp up and reskill </a:t>
            </a:r>
            <a:endParaRPr/>
          </a:p>
          <a:p>
            <a:pPr marL="139700" marR="0" lvl="0" indent="0" algn="l" rtl="0">
              <a:lnSpc>
                <a:spcPct val="115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r>
              <a:rPr lang="en-US" sz="1600" b="1" i="0" u="none" strike="noStrike" cap="none">
                <a:solidFill>
                  <a:srgbClr val="0397A3"/>
                </a:solidFill>
                <a:latin typeface="Arial"/>
                <a:ea typeface="Arial"/>
                <a:cs typeface="Arial"/>
                <a:sym typeface="Arial"/>
              </a:rPr>
              <a:t>We’re looking for someone to hit the ground running</a:t>
            </a:r>
            <a:endParaRPr/>
          </a:p>
          <a:p>
            <a:pPr marL="457200" marR="0" lvl="0" indent="-317500" algn="l" rtl="0">
              <a:lnSpc>
                <a:spcPct val="115000"/>
              </a:lnSpc>
              <a:spcBef>
                <a:spcPts val="0"/>
              </a:spcBef>
              <a:spcAft>
                <a:spcPts val="0"/>
              </a:spcAft>
              <a:buClr>
                <a:schemeClr val="dk1"/>
              </a:buClr>
              <a:buSzPts val="1400"/>
              <a:buFont typeface="Arial"/>
              <a:buChar char="●"/>
            </a:pPr>
            <a:r>
              <a:rPr lang="en-US" sz="1600" b="0" i="0" u="none" strike="noStrike" cap="none">
                <a:solidFill>
                  <a:schemeClr val="dk1"/>
                </a:solidFill>
                <a:latin typeface="Arial"/>
                <a:ea typeface="Arial"/>
                <a:cs typeface="Arial"/>
                <a:sym typeface="Arial"/>
              </a:rPr>
              <a:t>We’re looking for someone who is adaptable and willing to learn and grow</a:t>
            </a:r>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rgbClr val="0397A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r>
              <a:rPr lang="en-US" sz="1600" b="1" i="0" u="none" strike="noStrike" cap="none">
                <a:solidFill>
                  <a:srgbClr val="0397A3"/>
                </a:solidFill>
                <a:latin typeface="Arial"/>
                <a:ea typeface="Arial"/>
                <a:cs typeface="Arial"/>
                <a:sym typeface="Arial"/>
              </a:rPr>
              <a:t>This candidate may not fit in on our team</a:t>
            </a:r>
            <a:endParaRPr sz="1600" b="0" i="0" u="none" strike="noStrike" cap="none">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Char char="●"/>
            </a:pPr>
            <a:r>
              <a:rPr lang="en-US" sz="1600" b="0" i="0" u="none" strike="noStrike" cap="none">
                <a:solidFill>
                  <a:schemeClr val="dk1"/>
                </a:solidFill>
                <a:latin typeface="Arial"/>
                <a:ea typeface="Arial"/>
                <a:cs typeface="Arial"/>
                <a:sym typeface="Arial"/>
              </a:rPr>
              <a:t>This candidate has viewpoints and life experiences that will enhance our team</a:t>
            </a:r>
            <a:endParaRPr sz="1600" b="0" i="0" u="none" strike="noStrike" cap="none">
              <a:solidFill>
                <a:schemeClr val="dk1"/>
              </a:solidFill>
              <a:latin typeface="Arial"/>
              <a:ea typeface="Arial"/>
              <a:cs typeface="Arial"/>
              <a:sym typeface="Arial"/>
            </a:endParaRPr>
          </a:p>
        </p:txBody>
      </p:sp>
      <p:sp>
        <p:nvSpPr>
          <p:cNvPr id="422" name="Google Shape;422;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g2b341028b89_0_7"/>
          <p:cNvPicPr preferRelativeResize="0"/>
          <p:nvPr/>
        </p:nvPicPr>
        <p:blipFill rotWithShape="1">
          <a:blip r:embed="rId3">
            <a:alphaModFix/>
          </a:blip>
          <a:srcRect/>
          <a:stretch/>
        </p:blipFill>
        <p:spPr>
          <a:xfrm>
            <a:off x="466725" y="0"/>
            <a:ext cx="2057400" cy="95250"/>
          </a:xfrm>
          <a:prstGeom prst="rect">
            <a:avLst/>
          </a:prstGeom>
          <a:noFill/>
          <a:ln>
            <a:noFill/>
          </a:ln>
        </p:spPr>
      </p:pic>
      <p:pic>
        <p:nvPicPr>
          <p:cNvPr id="138" name="Google Shape;138;g2b341028b89_0_7"/>
          <p:cNvPicPr preferRelativeResize="0"/>
          <p:nvPr/>
        </p:nvPicPr>
        <p:blipFill rotWithShape="1">
          <a:blip r:embed="rId4">
            <a:alphaModFix/>
          </a:blip>
          <a:srcRect/>
          <a:stretch/>
        </p:blipFill>
        <p:spPr>
          <a:xfrm>
            <a:off x="0" y="5105101"/>
            <a:ext cx="9144000" cy="66025"/>
          </a:xfrm>
          <a:prstGeom prst="rect">
            <a:avLst/>
          </a:prstGeom>
          <a:noFill/>
          <a:ln>
            <a:noFill/>
          </a:ln>
        </p:spPr>
      </p:pic>
      <p:sp>
        <p:nvSpPr>
          <p:cNvPr id="139" name="Google Shape;139;g2b341028b89_0_7"/>
          <p:cNvSpPr txBox="1">
            <a:spLocks noGrp="1"/>
          </p:cNvSpPr>
          <p:nvPr>
            <p:ph type="sldNum" idx="12"/>
          </p:nvPr>
        </p:nvSpPr>
        <p:spPr>
          <a:xfrm>
            <a:off x="8472458" y="4663217"/>
            <a:ext cx="548775" cy="393525"/>
          </a:xfrm>
          <a:prstGeom prst="rect">
            <a:avLst/>
          </a:prstGeom>
          <a:noFill/>
          <a:ln>
            <a:noFill/>
          </a:ln>
        </p:spPr>
        <p:txBody>
          <a:bodyPr spcFirstLastPara="1" wrap="square" lIns="91425" tIns="91425" rIns="91425" bIns="91425" anchor="ctr" anchorCtr="0">
            <a:normAutofit fontScale="92500" lnSpcReduction="20000"/>
          </a:bodyPr>
          <a:lstStyle/>
          <a:p>
            <a:pPr defTabSz="685800">
              <a:buSzPct val="43434"/>
            </a:pPr>
            <a:fld id="{00000000-1234-1234-1234-123412341234}" type="slidenum">
              <a:rPr lang="en-US" sz="1867">
                <a:solidFill>
                  <a:srgbClr val="000000"/>
                </a:solidFill>
              </a:rPr>
              <a:pPr defTabSz="685800">
                <a:buSzPct val="43434"/>
              </a:pPr>
              <a:t>28</a:t>
            </a:fld>
            <a:endParaRPr sz="1867">
              <a:solidFill>
                <a:srgbClr val="000000"/>
              </a:solidFill>
            </a:endParaRPr>
          </a:p>
        </p:txBody>
      </p:sp>
      <p:sp>
        <p:nvSpPr>
          <p:cNvPr id="140" name="Google Shape;140;g2b341028b89_0_7"/>
          <p:cNvSpPr txBox="1"/>
          <p:nvPr/>
        </p:nvSpPr>
        <p:spPr>
          <a:xfrm>
            <a:off x="414866" y="79371"/>
            <a:ext cx="8538525" cy="553050"/>
          </a:xfrm>
          <a:prstGeom prst="rect">
            <a:avLst/>
          </a:prstGeom>
          <a:noFill/>
          <a:ln>
            <a:noFill/>
          </a:ln>
        </p:spPr>
        <p:txBody>
          <a:bodyPr spcFirstLastPara="1" wrap="square" lIns="91425" tIns="45694" rIns="91425" bIns="45694" anchor="ctr" anchorCtr="0">
            <a:normAutofit/>
          </a:bodyPr>
          <a:lstStyle/>
          <a:p>
            <a:pPr defTabSz="685800">
              <a:buSzPts val="2595"/>
            </a:pPr>
            <a:r>
              <a:rPr lang="en-US" sz="2400" b="1"/>
              <a:t>Success Stories Across Many Functions </a:t>
            </a:r>
            <a:endParaRPr sz="1050"/>
          </a:p>
        </p:txBody>
      </p:sp>
      <p:sp>
        <p:nvSpPr>
          <p:cNvPr id="141" name="Google Shape;141;g2b341028b89_0_7"/>
          <p:cNvSpPr txBox="1"/>
          <p:nvPr/>
        </p:nvSpPr>
        <p:spPr>
          <a:xfrm>
            <a:off x="892218" y="4186481"/>
            <a:ext cx="1226475" cy="623217"/>
          </a:xfrm>
          <a:prstGeom prst="rect">
            <a:avLst/>
          </a:prstGeom>
          <a:noFill/>
          <a:ln>
            <a:noFill/>
          </a:ln>
        </p:spPr>
        <p:txBody>
          <a:bodyPr spcFirstLastPara="1" wrap="square" lIns="68569" tIns="34275" rIns="68569" bIns="34275" anchor="t" anchorCtr="0">
            <a:spAutoFit/>
          </a:bodyPr>
          <a:lstStyle/>
          <a:p>
            <a:pPr algn="ctr" defTabSz="685800">
              <a:buSzPts val="1400"/>
            </a:pPr>
            <a:r>
              <a:rPr lang="en-US" sz="1200" u="sng">
                <a:solidFill>
                  <a:srgbClr val="0000FF"/>
                </a:solidFill>
                <a:hlinkClick r:id="rId5">
                  <a:extLst>
                    <a:ext uri="{A12FA001-AC4F-418D-AE19-62706E023703}">
                      <ahyp:hlinkClr xmlns:ahyp="http://schemas.microsoft.com/office/drawing/2018/hyperlinkcolor" val="tx"/>
                    </a:ext>
                  </a:extLst>
                </a:hlinkClick>
              </a:rPr>
              <a:t>Cathy </a:t>
            </a:r>
            <a:endParaRPr sz="1200">
              <a:solidFill>
                <a:srgbClr val="0000FF"/>
              </a:solidFill>
            </a:endParaRPr>
          </a:p>
          <a:p>
            <a:pPr algn="ctr" defTabSz="685800">
              <a:buSzPts val="1400"/>
            </a:pPr>
            <a:r>
              <a:rPr lang="en-US" sz="1200"/>
              <a:t>Director of Tax</a:t>
            </a:r>
            <a:endParaRPr sz="1200"/>
          </a:p>
          <a:p>
            <a:pPr algn="ctr" defTabSz="685800">
              <a:buSzPts val="1400"/>
            </a:pPr>
            <a:r>
              <a:rPr lang="en-US" sz="1200"/>
              <a:t> Volta</a:t>
            </a:r>
            <a:endParaRPr sz="1200"/>
          </a:p>
        </p:txBody>
      </p:sp>
      <p:sp>
        <p:nvSpPr>
          <p:cNvPr id="142" name="Google Shape;142;g2b341028b89_0_7"/>
          <p:cNvSpPr txBox="1"/>
          <p:nvPr/>
        </p:nvSpPr>
        <p:spPr>
          <a:xfrm>
            <a:off x="6894450" y="4186481"/>
            <a:ext cx="1726875" cy="623217"/>
          </a:xfrm>
          <a:prstGeom prst="rect">
            <a:avLst/>
          </a:prstGeom>
          <a:noFill/>
          <a:ln>
            <a:noFill/>
          </a:ln>
        </p:spPr>
        <p:txBody>
          <a:bodyPr spcFirstLastPara="1" wrap="square" lIns="68569" tIns="34275" rIns="68569" bIns="34275" anchor="t" anchorCtr="0">
            <a:spAutoFit/>
          </a:bodyPr>
          <a:lstStyle/>
          <a:p>
            <a:pPr algn="ctr" defTabSz="685800">
              <a:buSzPts val="1400"/>
            </a:pPr>
            <a:r>
              <a:rPr lang="en-US" sz="1200" u="sng">
                <a:solidFill>
                  <a:srgbClr val="0000FF"/>
                </a:solidFill>
                <a:hlinkClick r:id="rId6">
                  <a:extLst>
                    <a:ext uri="{A12FA001-AC4F-418D-AE19-62706E023703}">
                      <ahyp:hlinkClr xmlns:ahyp="http://schemas.microsoft.com/office/drawing/2018/hyperlinkcolor" val="tx"/>
                    </a:ext>
                  </a:extLst>
                </a:hlinkClick>
              </a:rPr>
              <a:t>Isabela</a:t>
            </a:r>
            <a:endParaRPr sz="1200">
              <a:solidFill>
                <a:srgbClr val="0000FF"/>
              </a:solidFill>
            </a:endParaRPr>
          </a:p>
          <a:p>
            <a:pPr algn="ctr" defTabSz="685800">
              <a:buSzPts val="1400"/>
            </a:pPr>
            <a:r>
              <a:rPr lang="en-US" sz="1200"/>
              <a:t>Production Supervisor  </a:t>
            </a:r>
            <a:endParaRPr sz="1200"/>
          </a:p>
          <a:p>
            <a:pPr algn="ctr" defTabSz="685800">
              <a:buSzPts val="1400"/>
            </a:pPr>
            <a:r>
              <a:rPr lang="en-US" sz="1200"/>
              <a:t>PepsiCo</a:t>
            </a:r>
            <a:endParaRPr sz="1200"/>
          </a:p>
        </p:txBody>
      </p:sp>
      <p:sp>
        <p:nvSpPr>
          <p:cNvPr id="143" name="Google Shape;143;g2b341028b89_0_7"/>
          <p:cNvSpPr txBox="1"/>
          <p:nvPr/>
        </p:nvSpPr>
        <p:spPr>
          <a:xfrm>
            <a:off x="2719687" y="2092144"/>
            <a:ext cx="1814625" cy="623217"/>
          </a:xfrm>
          <a:prstGeom prst="rect">
            <a:avLst/>
          </a:prstGeom>
          <a:noFill/>
          <a:ln>
            <a:noFill/>
          </a:ln>
        </p:spPr>
        <p:txBody>
          <a:bodyPr spcFirstLastPara="1" wrap="square" lIns="68569" tIns="34275" rIns="68569" bIns="34275" anchor="t" anchorCtr="0">
            <a:spAutoFit/>
          </a:bodyPr>
          <a:lstStyle/>
          <a:p>
            <a:pPr algn="ctr" defTabSz="685800">
              <a:buSzPts val="1400"/>
            </a:pPr>
            <a:r>
              <a:rPr lang="en-US" sz="1200" u="sng">
                <a:solidFill>
                  <a:srgbClr val="0000FF"/>
                </a:solidFill>
                <a:hlinkClick r:id="rId7">
                  <a:extLst>
                    <a:ext uri="{A12FA001-AC4F-418D-AE19-62706E023703}">
                      <ahyp:hlinkClr xmlns:ahyp="http://schemas.microsoft.com/office/drawing/2018/hyperlinkcolor" val="tx"/>
                    </a:ext>
                  </a:extLst>
                </a:hlinkClick>
              </a:rPr>
              <a:t>Richard</a:t>
            </a:r>
            <a:endParaRPr sz="1200">
              <a:solidFill>
                <a:srgbClr val="0000FF"/>
              </a:solidFill>
            </a:endParaRPr>
          </a:p>
          <a:p>
            <a:pPr algn="ctr" defTabSz="685800">
              <a:buSzPts val="1400"/>
            </a:pPr>
            <a:r>
              <a:rPr lang="en-US" sz="1200"/>
              <a:t>Project Manager Motorola</a:t>
            </a:r>
            <a:endParaRPr sz="1200"/>
          </a:p>
        </p:txBody>
      </p:sp>
      <p:sp>
        <p:nvSpPr>
          <p:cNvPr id="144" name="Google Shape;144;g2b341028b89_0_7"/>
          <p:cNvSpPr txBox="1"/>
          <p:nvPr/>
        </p:nvSpPr>
        <p:spPr>
          <a:xfrm>
            <a:off x="555506" y="2092144"/>
            <a:ext cx="1899900" cy="623217"/>
          </a:xfrm>
          <a:prstGeom prst="rect">
            <a:avLst/>
          </a:prstGeom>
          <a:noFill/>
          <a:ln>
            <a:noFill/>
          </a:ln>
        </p:spPr>
        <p:txBody>
          <a:bodyPr spcFirstLastPara="1" wrap="square" lIns="68569" tIns="34275" rIns="68569" bIns="34275" anchor="t" anchorCtr="0">
            <a:spAutoFit/>
          </a:bodyPr>
          <a:lstStyle/>
          <a:p>
            <a:pPr algn="ctr" defTabSz="685800">
              <a:buSzPts val="1400"/>
            </a:pPr>
            <a:r>
              <a:rPr lang="en-US" sz="1200" u="sng">
                <a:solidFill>
                  <a:srgbClr val="0000FF"/>
                </a:solidFill>
                <a:hlinkClick r:id="rId8">
                  <a:extLst>
                    <a:ext uri="{A12FA001-AC4F-418D-AE19-62706E023703}">
                      <ahyp:hlinkClr xmlns:ahyp="http://schemas.microsoft.com/office/drawing/2018/hyperlinkcolor" val="tx"/>
                    </a:ext>
                  </a:extLst>
                </a:hlinkClick>
              </a:rPr>
              <a:t>Rachna</a:t>
            </a:r>
            <a:r>
              <a:rPr lang="en-US" sz="1200">
                <a:solidFill>
                  <a:srgbClr val="0000FF"/>
                </a:solidFill>
              </a:rPr>
              <a:t> </a:t>
            </a:r>
            <a:endParaRPr sz="1200">
              <a:solidFill>
                <a:srgbClr val="0000FF"/>
              </a:solidFill>
            </a:endParaRPr>
          </a:p>
          <a:p>
            <a:pPr algn="ctr" defTabSz="685800">
              <a:buSzPts val="1400"/>
            </a:pPr>
            <a:r>
              <a:rPr lang="en-US" sz="1200"/>
              <a:t>Product Engineer </a:t>
            </a:r>
            <a:endParaRPr sz="1200"/>
          </a:p>
          <a:p>
            <a:pPr algn="ctr" defTabSz="685800">
              <a:buSzPts val="1400"/>
            </a:pPr>
            <a:r>
              <a:rPr lang="en-US" sz="1200"/>
              <a:t>Allstate</a:t>
            </a:r>
            <a:endParaRPr sz="1200"/>
          </a:p>
        </p:txBody>
      </p:sp>
      <p:sp>
        <p:nvSpPr>
          <p:cNvPr id="145" name="Google Shape;145;g2b341028b89_0_7"/>
          <p:cNvSpPr txBox="1"/>
          <p:nvPr/>
        </p:nvSpPr>
        <p:spPr>
          <a:xfrm>
            <a:off x="5130131" y="4186481"/>
            <a:ext cx="1226475" cy="623217"/>
          </a:xfrm>
          <a:prstGeom prst="rect">
            <a:avLst/>
          </a:prstGeom>
          <a:noFill/>
          <a:ln>
            <a:noFill/>
          </a:ln>
        </p:spPr>
        <p:txBody>
          <a:bodyPr spcFirstLastPara="1" wrap="square" lIns="68569" tIns="34275" rIns="68569" bIns="34275" anchor="t" anchorCtr="0">
            <a:spAutoFit/>
          </a:bodyPr>
          <a:lstStyle/>
          <a:p>
            <a:pPr algn="ctr" defTabSz="685800">
              <a:buSzPts val="1400"/>
            </a:pPr>
            <a:r>
              <a:rPr lang="en-US" sz="1200" u="sng">
                <a:solidFill>
                  <a:srgbClr val="0000FF"/>
                </a:solidFill>
                <a:hlinkClick r:id="rId9">
                  <a:extLst>
                    <a:ext uri="{A12FA001-AC4F-418D-AE19-62706E023703}">
                      <ahyp:hlinkClr xmlns:ahyp="http://schemas.microsoft.com/office/drawing/2018/hyperlinkcolor" val="tx"/>
                    </a:ext>
                  </a:extLst>
                </a:hlinkClick>
              </a:rPr>
              <a:t>Pratyusha</a:t>
            </a:r>
            <a:endParaRPr sz="1200">
              <a:solidFill>
                <a:srgbClr val="0000FF"/>
              </a:solidFill>
            </a:endParaRPr>
          </a:p>
          <a:p>
            <a:pPr algn="ctr" defTabSz="685800">
              <a:buSzPts val="1400"/>
            </a:pPr>
            <a:r>
              <a:rPr lang="en-US" sz="1200"/>
              <a:t>Data Engineer Grubhub</a:t>
            </a:r>
            <a:endParaRPr sz="1200"/>
          </a:p>
        </p:txBody>
      </p:sp>
      <p:sp>
        <p:nvSpPr>
          <p:cNvPr id="146" name="Google Shape;146;g2b341028b89_0_7"/>
          <p:cNvSpPr txBox="1"/>
          <p:nvPr/>
        </p:nvSpPr>
        <p:spPr>
          <a:xfrm>
            <a:off x="6645825" y="2092144"/>
            <a:ext cx="2224125" cy="600134"/>
          </a:xfrm>
          <a:prstGeom prst="rect">
            <a:avLst/>
          </a:prstGeom>
          <a:noFill/>
          <a:ln>
            <a:noFill/>
          </a:ln>
        </p:spPr>
        <p:txBody>
          <a:bodyPr spcFirstLastPara="1" wrap="square" lIns="68569" tIns="34275" rIns="68569" bIns="34275" anchor="t" anchorCtr="0">
            <a:spAutoFit/>
          </a:bodyPr>
          <a:lstStyle/>
          <a:p>
            <a:pPr algn="ctr" defTabSz="685800">
              <a:buSzPts val="1400"/>
            </a:pPr>
            <a:r>
              <a:rPr lang="en-US" sz="1200" u="sng">
                <a:solidFill>
                  <a:srgbClr val="0000FF"/>
                </a:solidFill>
                <a:hlinkClick r:id="rId10">
                  <a:extLst>
                    <a:ext uri="{A12FA001-AC4F-418D-AE19-62706E023703}">
                      <ahyp:hlinkClr xmlns:ahyp="http://schemas.microsoft.com/office/drawing/2018/hyperlinkcolor" val="tx"/>
                    </a:ext>
                  </a:extLst>
                </a:hlinkClick>
              </a:rPr>
              <a:t>Payal</a:t>
            </a:r>
            <a:endParaRPr sz="1200">
              <a:solidFill>
                <a:srgbClr val="0000FF"/>
              </a:solidFill>
            </a:endParaRPr>
          </a:p>
          <a:p>
            <a:pPr algn="ctr" defTabSz="685800">
              <a:buSzPts val="1400"/>
            </a:pPr>
            <a:r>
              <a:rPr lang="en-US" sz="1125"/>
              <a:t>Business Initiatives Consultant </a:t>
            </a:r>
            <a:endParaRPr sz="1125"/>
          </a:p>
          <a:p>
            <a:pPr algn="ctr" defTabSz="685800">
              <a:buSzPts val="1400"/>
            </a:pPr>
            <a:r>
              <a:rPr lang="en-US" sz="1125"/>
              <a:t>Wells Fargo</a:t>
            </a:r>
            <a:endParaRPr sz="1125"/>
          </a:p>
        </p:txBody>
      </p:sp>
      <p:sp>
        <p:nvSpPr>
          <p:cNvPr id="147" name="Google Shape;147;g2b341028b89_0_7"/>
          <p:cNvSpPr txBox="1"/>
          <p:nvPr/>
        </p:nvSpPr>
        <p:spPr>
          <a:xfrm>
            <a:off x="2598299" y="4186481"/>
            <a:ext cx="2057400" cy="623217"/>
          </a:xfrm>
          <a:prstGeom prst="rect">
            <a:avLst/>
          </a:prstGeom>
          <a:noFill/>
          <a:ln>
            <a:noFill/>
          </a:ln>
        </p:spPr>
        <p:txBody>
          <a:bodyPr spcFirstLastPara="1" wrap="square" lIns="68569" tIns="34275" rIns="68569" bIns="34275" anchor="t" anchorCtr="0">
            <a:spAutoFit/>
          </a:bodyPr>
          <a:lstStyle/>
          <a:p>
            <a:pPr algn="ctr" defTabSz="685800">
              <a:buSzPts val="1400"/>
            </a:pPr>
            <a:r>
              <a:rPr lang="en-US" sz="1200" u="sng">
                <a:solidFill>
                  <a:srgbClr val="0000FF"/>
                </a:solidFill>
                <a:hlinkClick r:id="rId11">
                  <a:extLst>
                    <a:ext uri="{A12FA001-AC4F-418D-AE19-62706E023703}">
                      <ahyp:hlinkClr xmlns:ahyp="http://schemas.microsoft.com/office/drawing/2018/hyperlinkcolor" val="tx"/>
                    </a:ext>
                  </a:extLst>
                </a:hlinkClick>
              </a:rPr>
              <a:t>Denise</a:t>
            </a:r>
            <a:endParaRPr sz="1200">
              <a:solidFill>
                <a:srgbClr val="0000FF"/>
              </a:solidFill>
            </a:endParaRPr>
          </a:p>
          <a:p>
            <a:pPr algn="ctr" defTabSz="685800">
              <a:buSzPts val="1400"/>
            </a:pPr>
            <a:r>
              <a:rPr lang="en-US" sz="1200"/>
              <a:t>Technical Program Manager VMware</a:t>
            </a:r>
            <a:r>
              <a:rPr lang="en-US" sz="1050"/>
              <a:t> </a:t>
            </a:r>
            <a:endParaRPr sz="1050"/>
          </a:p>
        </p:txBody>
      </p:sp>
      <p:pic>
        <p:nvPicPr>
          <p:cNvPr id="148" name="Google Shape;148;g2b341028b89_0_7" descr="&lt;p style=&quot;color:#6d2077&quot;&gt;Isabela Quitzau Conceicao&lt;p style=&quot;font-weight:300;font-size:13px;color:#6A6C6E&quot;&gt;Production Supervisor&lt;br&gt;&lt;strong&gt;PepsiCo&lt;/strong&gt;"/>
          <p:cNvPicPr preferRelativeResize="0"/>
          <p:nvPr/>
        </p:nvPicPr>
        <p:blipFill>
          <a:blip r:embed="rId12">
            <a:alphaModFix/>
          </a:blip>
          <a:stretch>
            <a:fillRect/>
          </a:stretch>
        </p:blipFill>
        <p:spPr>
          <a:xfrm>
            <a:off x="7058372" y="2788594"/>
            <a:ext cx="1399032" cy="1399032"/>
          </a:xfrm>
          <a:prstGeom prst="rect">
            <a:avLst/>
          </a:prstGeom>
          <a:noFill/>
          <a:ln>
            <a:noFill/>
          </a:ln>
        </p:spPr>
      </p:pic>
      <p:pic>
        <p:nvPicPr>
          <p:cNvPr id="149" name="Google Shape;149;g2b341028b89_0_7" descr="&lt;p style=&quot;color:#6d2077&quot;&gt;Richard Geohaghan&lt;p style=&quot;font-weight:300;font-size:13px;color:#6A6C6E&quot;&gt;Project Manager&lt;br&gt;&lt;strong&gt;Motorola Solutions&lt;/strong&gt;"/>
          <p:cNvPicPr preferRelativeResize="0"/>
          <p:nvPr/>
        </p:nvPicPr>
        <p:blipFill>
          <a:blip r:embed="rId13">
            <a:alphaModFix/>
          </a:blip>
          <a:stretch>
            <a:fillRect/>
          </a:stretch>
        </p:blipFill>
        <p:spPr>
          <a:xfrm>
            <a:off x="2927483" y="689569"/>
            <a:ext cx="1399032" cy="1399032"/>
          </a:xfrm>
          <a:prstGeom prst="rect">
            <a:avLst/>
          </a:prstGeom>
          <a:noFill/>
          <a:ln>
            <a:noFill/>
          </a:ln>
        </p:spPr>
      </p:pic>
      <p:pic>
        <p:nvPicPr>
          <p:cNvPr id="150" name="Google Shape;150;g2b341028b89_0_7" descr="&lt;p style=&quot;color:#6d2077&quot;&gt;Cathy Kawamoto&lt;/p&gt;&lt;p style=&quot;font-weight:300;font-size:13px;color:#6A6C6E&quot;&gt;Director of Tax&lt;br&gt;&lt;strong&gt;Volta&lt;/strong&gt;"/>
          <p:cNvPicPr preferRelativeResize="0"/>
          <p:nvPr/>
        </p:nvPicPr>
        <p:blipFill>
          <a:blip r:embed="rId14">
            <a:alphaModFix/>
          </a:blip>
          <a:stretch>
            <a:fillRect/>
          </a:stretch>
        </p:blipFill>
        <p:spPr>
          <a:xfrm>
            <a:off x="805940" y="2788594"/>
            <a:ext cx="1399032" cy="1399032"/>
          </a:xfrm>
          <a:prstGeom prst="rect">
            <a:avLst/>
          </a:prstGeom>
          <a:noFill/>
          <a:ln>
            <a:noFill/>
          </a:ln>
        </p:spPr>
      </p:pic>
      <p:pic>
        <p:nvPicPr>
          <p:cNvPr id="151" name="Google Shape;151;g2b341028b89_0_7" descr="&lt;p style=&quot;color:#6d2077&quot;&gt;Rachna Pardeshi&lt;p style=&quot;font-weight:300;font-size:13px;color:#6A6C6E&quot;&gt;Product Engineer&lt;br&gt;&lt;strong&gt;Allstate&lt;/strong&gt;"/>
          <p:cNvPicPr preferRelativeResize="0"/>
          <p:nvPr/>
        </p:nvPicPr>
        <p:blipFill>
          <a:blip r:embed="rId15">
            <a:alphaModFix/>
          </a:blip>
          <a:stretch>
            <a:fillRect/>
          </a:stretch>
        </p:blipFill>
        <p:spPr>
          <a:xfrm>
            <a:off x="805940" y="689569"/>
            <a:ext cx="1399032" cy="1399032"/>
          </a:xfrm>
          <a:prstGeom prst="rect">
            <a:avLst/>
          </a:prstGeom>
          <a:noFill/>
          <a:ln>
            <a:noFill/>
          </a:ln>
        </p:spPr>
      </p:pic>
      <p:pic>
        <p:nvPicPr>
          <p:cNvPr id="152" name="Google Shape;152;g2b341028b89_0_7" descr="&lt;p style=&quot;color:#6d2077&quot;&gt;Payal Chopra&lt;/p&gt;&lt;p style=&quot;font-weight:300;font-size:13px;color:#6A6C6E&quot;&gt;Business Initiatives Consultant&lt;br&gt;&lt;strong&gt;Wells Fargo&lt;/strong&gt;"/>
          <p:cNvPicPr preferRelativeResize="0"/>
          <p:nvPr/>
        </p:nvPicPr>
        <p:blipFill>
          <a:blip r:embed="rId16">
            <a:alphaModFix/>
          </a:blip>
          <a:stretch>
            <a:fillRect/>
          </a:stretch>
        </p:blipFill>
        <p:spPr>
          <a:xfrm>
            <a:off x="7058372" y="689569"/>
            <a:ext cx="1399032" cy="1399032"/>
          </a:xfrm>
          <a:prstGeom prst="rect">
            <a:avLst/>
          </a:prstGeom>
          <a:noFill/>
          <a:ln>
            <a:noFill/>
          </a:ln>
        </p:spPr>
      </p:pic>
      <p:pic>
        <p:nvPicPr>
          <p:cNvPr id="153" name="Google Shape;153;g2b341028b89_0_7" descr="&lt;p style=&quot;color:#6d2077&quot;&gt;Denise S.&lt;p style=&quot;font-weight:300;font-size:13px;color:#6A6C6E&quot;&gt;Technical Program Manager&lt;br&gt;&lt;strong&gt;VMware&lt;/strong&gt;"/>
          <p:cNvPicPr preferRelativeResize="0"/>
          <p:nvPr/>
        </p:nvPicPr>
        <p:blipFill>
          <a:blip r:embed="rId17">
            <a:alphaModFix/>
          </a:blip>
          <a:stretch>
            <a:fillRect/>
          </a:stretch>
        </p:blipFill>
        <p:spPr>
          <a:xfrm>
            <a:off x="2926902" y="2788594"/>
            <a:ext cx="1400194" cy="1400194"/>
          </a:xfrm>
          <a:prstGeom prst="rect">
            <a:avLst/>
          </a:prstGeom>
          <a:noFill/>
          <a:ln>
            <a:noFill/>
          </a:ln>
        </p:spPr>
      </p:pic>
      <p:pic>
        <p:nvPicPr>
          <p:cNvPr id="154" name="Google Shape;154;g2b341028b89_0_7" descr="&lt;p style=&quot;color:#6d2077&quot;&gt;Pratyusha Sampathirao&lt;p style=&quot;font-weight:300;font-size:13px;color:#6A6C6E&quot;&gt;Data Engineer&lt;br&gt;&lt;strong&gt;Grubhub&lt;/strong&gt;"/>
          <p:cNvPicPr preferRelativeResize="0"/>
          <p:nvPr/>
        </p:nvPicPr>
        <p:blipFill>
          <a:blip r:embed="rId18">
            <a:alphaModFix/>
          </a:blip>
          <a:stretch>
            <a:fillRect/>
          </a:stretch>
        </p:blipFill>
        <p:spPr>
          <a:xfrm>
            <a:off x="5043853" y="2788594"/>
            <a:ext cx="1399032" cy="1399032"/>
          </a:xfrm>
          <a:prstGeom prst="rect">
            <a:avLst/>
          </a:prstGeom>
          <a:noFill/>
          <a:ln>
            <a:noFill/>
          </a:ln>
        </p:spPr>
      </p:pic>
      <p:pic>
        <p:nvPicPr>
          <p:cNvPr id="155" name="Google Shape;155;g2b341028b89_0_7"/>
          <p:cNvPicPr preferRelativeResize="0"/>
          <p:nvPr/>
        </p:nvPicPr>
        <p:blipFill rotWithShape="1">
          <a:blip r:embed="rId19">
            <a:alphaModFix/>
          </a:blip>
          <a:srcRect/>
          <a:stretch/>
        </p:blipFill>
        <p:spPr>
          <a:xfrm>
            <a:off x="466726" y="554300"/>
            <a:ext cx="371475" cy="9525"/>
          </a:xfrm>
          <a:prstGeom prst="rect">
            <a:avLst/>
          </a:prstGeom>
          <a:noFill/>
          <a:ln>
            <a:noFill/>
          </a:ln>
        </p:spPr>
      </p:pic>
      <p:sp>
        <p:nvSpPr>
          <p:cNvPr id="156" name="Google Shape;156;g2b341028b89_0_7"/>
          <p:cNvSpPr txBox="1"/>
          <p:nvPr/>
        </p:nvSpPr>
        <p:spPr>
          <a:xfrm>
            <a:off x="2926970" y="4821745"/>
            <a:ext cx="3094875" cy="253863"/>
          </a:xfrm>
          <a:prstGeom prst="rect">
            <a:avLst/>
          </a:prstGeom>
          <a:noFill/>
          <a:ln>
            <a:noFill/>
          </a:ln>
        </p:spPr>
        <p:txBody>
          <a:bodyPr spcFirstLastPara="1" wrap="square" lIns="91425" tIns="45694" rIns="91425" bIns="45694" anchor="t" anchorCtr="0">
            <a:spAutoFit/>
          </a:bodyPr>
          <a:lstStyle/>
          <a:p>
            <a:pPr algn="ctr" defTabSz="685800"/>
            <a:r>
              <a:rPr lang="en-US" sz="1050">
                <a:solidFill>
                  <a:srgbClr val="6D2077"/>
                </a:solidFill>
              </a:rPr>
              <a:t>Read more success stories </a:t>
            </a:r>
            <a:r>
              <a:rPr lang="en-US" sz="1050" u="sng">
                <a:solidFill>
                  <a:srgbClr val="6D2077"/>
                </a:solidFill>
                <a:hlinkClick r:id="rId20">
                  <a:extLst>
                    <a:ext uri="{A12FA001-AC4F-418D-AE19-62706E023703}">
                      <ahyp:hlinkClr xmlns:ahyp="http://schemas.microsoft.com/office/drawing/2018/hyperlinkcolor" val="tx"/>
                    </a:ext>
                  </a:extLst>
                </a:hlinkClick>
              </a:rPr>
              <a:t>here</a:t>
            </a:r>
            <a:r>
              <a:rPr lang="en-US" sz="1050">
                <a:solidFill>
                  <a:srgbClr val="6D2077"/>
                </a:solidFill>
              </a:rPr>
              <a:t>.</a:t>
            </a:r>
            <a:endParaRPr sz="1050">
              <a:solidFill>
                <a:srgbClr val="6D2077"/>
              </a:solidFill>
            </a:endParaRPr>
          </a:p>
        </p:txBody>
      </p:sp>
      <p:sp>
        <p:nvSpPr>
          <p:cNvPr id="157" name="Google Shape;157;g2b341028b89_0_7"/>
          <p:cNvSpPr txBox="1"/>
          <p:nvPr/>
        </p:nvSpPr>
        <p:spPr>
          <a:xfrm>
            <a:off x="4714671" y="2092144"/>
            <a:ext cx="2057400" cy="623217"/>
          </a:xfrm>
          <a:prstGeom prst="rect">
            <a:avLst/>
          </a:prstGeom>
          <a:noFill/>
          <a:ln>
            <a:noFill/>
          </a:ln>
        </p:spPr>
        <p:txBody>
          <a:bodyPr spcFirstLastPara="1" wrap="square" lIns="68569" tIns="34275" rIns="68569" bIns="34275" anchor="t" anchorCtr="0">
            <a:spAutoFit/>
          </a:bodyPr>
          <a:lstStyle/>
          <a:p>
            <a:pPr algn="ctr" defTabSz="685800">
              <a:buSzPts val="1400"/>
            </a:pPr>
            <a:r>
              <a:rPr lang="en-US" sz="1200" u="sng">
                <a:solidFill>
                  <a:srgbClr val="0000FF"/>
                </a:solidFill>
                <a:hlinkClick r:id="rId21">
                  <a:extLst>
                    <a:ext uri="{A12FA001-AC4F-418D-AE19-62706E023703}">
                      <ahyp:hlinkClr xmlns:ahyp="http://schemas.microsoft.com/office/drawing/2018/hyperlinkcolor" val="tx"/>
                    </a:ext>
                  </a:extLst>
                </a:hlinkClick>
              </a:rPr>
              <a:t>Alicia</a:t>
            </a:r>
            <a:endParaRPr sz="1200">
              <a:solidFill>
                <a:srgbClr val="0000FF"/>
              </a:solidFill>
            </a:endParaRPr>
          </a:p>
          <a:p>
            <a:pPr algn="ctr" defTabSz="685800">
              <a:buSzPts val="1400"/>
            </a:pPr>
            <a:r>
              <a:rPr lang="en-US" sz="1200"/>
              <a:t>Sales Enablement Manager </a:t>
            </a:r>
            <a:endParaRPr sz="1200"/>
          </a:p>
          <a:p>
            <a:pPr algn="ctr" defTabSz="685800">
              <a:buSzPts val="1400"/>
            </a:pPr>
            <a:r>
              <a:rPr lang="en-US" sz="1200"/>
              <a:t>Sage</a:t>
            </a:r>
            <a:endParaRPr sz="1200"/>
          </a:p>
        </p:txBody>
      </p:sp>
      <p:pic>
        <p:nvPicPr>
          <p:cNvPr id="158" name="Google Shape;158;g2b341028b89_0_7" descr="&lt;p style=&quot;color:#6d2077&quot;&gt;Alicia Schober&lt;p style=&quot;font-weight:300;font-size:13px;color:#6A6C6E&quot;&gt;Sales Program Manager&lt;br&gt;&lt;strong&gt;Sage Intacct&lt;/strong&gt;"/>
          <p:cNvPicPr preferRelativeResize="0"/>
          <p:nvPr/>
        </p:nvPicPr>
        <p:blipFill>
          <a:blip r:embed="rId22">
            <a:alphaModFix/>
          </a:blip>
          <a:stretch>
            <a:fillRect/>
          </a:stretch>
        </p:blipFill>
        <p:spPr>
          <a:xfrm>
            <a:off x="5043959" y="689569"/>
            <a:ext cx="1398825" cy="13988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448" name="Google Shape;448;p32"/>
          <p:cNvPicPr preferRelativeResize="0"/>
          <p:nvPr/>
        </p:nvPicPr>
        <p:blipFill rotWithShape="1">
          <a:blip r:embed="rId3">
            <a:alphaModFix/>
          </a:blip>
          <a:srcRect/>
          <a:stretch/>
        </p:blipFill>
        <p:spPr>
          <a:xfrm>
            <a:off x="466725" y="0"/>
            <a:ext cx="2057400" cy="95250"/>
          </a:xfrm>
          <a:prstGeom prst="rect">
            <a:avLst/>
          </a:prstGeom>
          <a:noFill/>
          <a:ln>
            <a:noFill/>
          </a:ln>
        </p:spPr>
      </p:pic>
      <p:pic>
        <p:nvPicPr>
          <p:cNvPr id="449" name="Google Shape;449;p32"/>
          <p:cNvPicPr preferRelativeResize="0"/>
          <p:nvPr/>
        </p:nvPicPr>
        <p:blipFill rotWithShape="1">
          <a:blip r:embed="rId4">
            <a:alphaModFix/>
          </a:blip>
          <a:srcRect/>
          <a:stretch/>
        </p:blipFill>
        <p:spPr>
          <a:xfrm>
            <a:off x="0" y="5105100"/>
            <a:ext cx="9144000" cy="66025"/>
          </a:xfrm>
          <a:prstGeom prst="rect">
            <a:avLst/>
          </a:prstGeom>
          <a:noFill/>
          <a:ln>
            <a:noFill/>
          </a:ln>
        </p:spPr>
      </p:pic>
      <p:sp>
        <p:nvSpPr>
          <p:cNvPr id="450" name="Google Shape;450;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29</a:t>
            </a:fld>
            <a:endParaRPr/>
          </a:p>
        </p:txBody>
      </p:sp>
      <p:sp>
        <p:nvSpPr>
          <p:cNvPr id="451" name="Google Shape;451;p32"/>
          <p:cNvSpPr txBox="1"/>
          <p:nvPr/>
        </p:nvSpPr>
        <p:spPr>
          <a:xfrm>
            <a:off x="354125" y="274275"/>
            <a:ext cx="8323200" cy="513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US" sz="3200" b="1" i="0" u="none" strike="noStrike" cap="none">
                <a:solidFill>
                  <a:schemeClr val="dk1"/>
                </a:solidFill>
                <a:latin typeface="Arial"/>
                <a:ea typeface="Arial"/>
                <a:cs typeface="Arial"/>
                <a:sym typeface="Arial"/>
              </a:rPr>
              <a:t>Tentative Program Timeline</a:t>
            </a:r>
            <a:endParaRPr sz="3200" b="1" i="0" u="none" strike="noStrike" cap="none">
              <a:solidFill>
                <a:schemeClr val="dk1"/>
              </a:solidFill>
              <a:latin typeface="Arial"/>
              <a:ea typeface="Arial"/>
              <a:cs typeface="Arial"/>
              <a:sym typeface="Arial"/>
            </a:endParaRPr>
          </a:p>
        </p:txBody>
      </p:sp>
      <p:pic>
        <p:nvPicPr>
          <p:cNvPr id="452" name="Google Shape;452;p32"/>
          <p:cNvPicPr preferRelativeResize="0"/>
          <p:nvPr/>
        </p:nvPicPr>
        <p:blipFill rotWithShape="1">
          <a:blip r:embed="rId5">
            <a:alphaModFix/>
          </a:blip>
          <a:srcRect/>
          <a:stretch/>
        </p:blipFill>
        <p:spPr>
          <a:xfrm>
            <a:off x="457200" y="792499"/>
            <a:ext cx="371475" cy="9525"/>
          </a:xfrm>
          <a:prstGeom prst="rect">
            <a:avLst/>
          </a:prstGeom>
          <a:noFill/>
          <a:ln>
            <a:noFill/>
          </a:ln>
        </p:spPr>
      </p:pic>
      <p:graphicFrame>
        <p:nvGraphicFramePr>
          <p:cNvPr id="453" name="Google Shape;453;p32"/>
          <p:cNvGraphicFramePr/>
          <p:nvPr/>
        </p:nvGraphicFramePr>
        <p:xfrm>
          <a:off x="460904" y="989470"/>
          <a:ext cx="8216425" cy="3828440"/>
        </p:xfrm>
        <a:graphic>
          <a:graphicData uri="http://schemas.openxmlformats.org/drawingml/2006/table">
            <a:tbl>
              <a:tblPr>
                <a:noFill/>
                <a:tableStyleId>{7F15C7A3-A50B-4C74-93A9-4BEB06EE03AF}</a:tableStyleId>
              </a:tblPr>
              <a:tblGrid>
                <a:gridCol w="5350475">
                  <a:extLst>
                    <a:ext uri="{9D8B030D-6E8A-4147-A177-3AD203B41FA5}">
                      <a16:colId xmlns:a16="http://schemas.microsoft.com/office/drawing/2014/main" val="20000"/>
                    </a:ext>
                  </a:extLst>
                </a:gridCol>
                <a:gridCol w="2865950">
                  <a:extLst>
                    <a:ext uri="{9D8B030D-6E8A-4147-A177-3AD203B41FA5}">
                      <a16:colId xmlns:a16="http://schemas.microsoft.com/office/drawing/2014/main" val="20001"/>
                    </a:ext>
                  </a:extLst>
                </a:gridCol>
              </a:tblGrid>
              <a:tr h="263475">
                <a:tc>
                  <a:txBody>
                    <a:bodyPr/>
                    <a:lstStyle/>
                    <a:p>
                      <a:pPr marL="0" marR="0" lvl="0" indent="0" algn="ctr" rtl="0">
                        <a:lnSpc>
                          <a:spcPct val="115000"/>
                        </a:lnSpc>
                        <a:spcBef>
                          <a:spcPts val="0"/>
                        </a:spcBef>
                        <a:spcAft>
                          <a:spcPts val="0"/>
                        </a:spcAft>
                        <a:buClr>
                          <a:srgbClr val="000000"/>
                        </a:buClr>
                        <a:buSzPts val="1900"/>
                        <a:buFont typeface="Arial"/>
                        <a:buNone/>
                      </a:pPr>
                      <a:r>
                        <a:rPr lang="en-US" sz="1900" u="none" strike="noStrike" cap="none">
                          <a:latin typeface="Arial"/>
                          <a:ea typeface="Arial"/>
                          <a:cs typeface="Arial"/>
                          <a:sym typeface="Arial"/>
                        </a:rPr>
                        <a:t>What's happening?</a:t>
                      </a:r>
                      <a:endParaRPr sz="1900" u="none" strike="noStrike" cap="none">
                        <a:solidFill>
                          <a:schemeClr val="dk1"/>
                        </a:solidFill>
                        <a:latin typeface="Arial"/>
                        <a:ea typeface="Arial"/>
                        <a:cs typeface="Arial"/>
                        <a:sym typeface="Arial"/>
                      </a:endParaRPr>
                    </a:p>
                  </a:txBody>
                  <a:tcPr marL="17225" marR="17225" marT="11475" marB="114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900"/>
                        <a:buFont typeface="Arial"/>
                        <a:buNone/>
                      </a:pPr>
                      <a:r>
                        <a:rPr lang="en-US" sz="1900" u="none" strike="noStrike" cap="none">
                          <a:solidFill>
                            <a:schemeClr val="dk1"/>
                          </a:solidFill>
                          <a:latin typeface="Arial"/>
                          <a:ea typeface="Arial"/>
                          <a:cs typeface="Arial"/>
                          <a:sym typeface="Arial"/>
                        </a:rPr>
                        <a:t>When?</a:t>
                      </a:r>
                      <a:endParaRPr sz="1400" u="none" strike="noStrike" cap="none"/>
                    </a:p>
                  </a:txBody>
                  <a:tcPr marL="17225" marR="17225" marT="11475" marB="114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71450">
                <a:tc>
                  <a:txBody>
                    <a:bodyPr/>
                    <a:lstStyle/>
                    <a:p>
                      <a:pPr marL="0" marR="0" lvl="0" indent="0" algn="l" rtl="0">
                        <a:lnSpc>
                          <a:spcPct val="115000"/>
                        </a:lnSpc>
                        <a:spcBef>
                          <a:spcPts val="0"/>
                        </a:spcBef>
                        <a:spcAft>
                          <a:spcPts val="0"/>
                        </a:spcAft>
                        <a:buClr>
                          <a:srgbClr val="000000"/>
                        </a:buClr>
                        <a:buSzPts val="1900"/>
                        <a:buFont typeface="Arial"/>
                        <a:buNone/>
                      </a:pPr>
                      <a:r>
                        <a:rPr lang="en-US" sz="1900" b="0" u="none" strike="noStrike" cap="none">
                          <a:solidFill>
                            <a:schemeClr val="dk1"/>
                          </a:solidFill>
                          <a:latin typeface="Arial"/>
                          <a:ea typeface="Arial"/>
                          <a:cs typeface="Arial"/>
                          <a:sym typeface="Arial"/>
                        </a:rPr>
                        <a:t>Program announcement</a:t>
                      </a:r>
                      <a:endParaRPr sz="1900" b="0" u="none" strike="noStrike" cap="none">
                        <a:solidFill>
                          <a:schemeClr val="dk1"/>
                        </a:solidFill>
                        <a:latin typeface="Arial"/>
                        <a:ea typeface="Arial"/>
                        <a:cs typeface="Arial"/>
                        <a:sym typeface="Arial"/>
                      </a:endParaRPr>
                    </a:p>
                  </a:txBody>
                  <a:tcPr marL="121925" marR="121925" marT="11475" marB="114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endParaRPr sz="1900" u="none" strike="noStrike" cap="none">
                        <a:solidFill>
                          <a:schemeClr val="dk1"/>
                        </a:solidFill>
                        <a:latin typeface="Arial"/>
                        <a:ea typeface="Arial"/>
                        <a:cs typeface="Arial"/>
                        <a:sym typeface="Arial"/>
                      </a:endParaRPr>
                    </a:p>
                  </a:txBody>
                  <a:tcPr marL="121925" marR="121925" marT="11475" marB="114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16225">
                <a:tc>
                  <a:txBody>
                    <a:bodyPr/>
                    <a:lstStyle/>
                    <a:p>
                      <a:pPr marL="0" marR="0" lvl="0" indent="0" algn="l" rtl="0">
                        <a:lnSpc>
                          <a:spcPct val="115000"/>
                        </a:lnSpc>
                        <a:spcBef>
                          <a:spcPts val="0"/>
                        </a:spcBef>
                        <a:spcAft>
                          <a:spcPts val="0"/>
                        </a:spcAft>
                        <a:buClr>
                          <a:schemeClr val="dk1"/>
                        </a:buClr>
                        <a:buSzPts val="1900"/>
                        <a:buFont typeface="Arial"/>
                        <a:buNone/>
                      </a:pPr>
                      <a:r>
                        <a:rPr lang="en-US" sz="1900" b="0" u="none" strike="noStrike" cap="none">
                          <a:solidFill>
                            <a:schemeClr val="dk1"/>
                          </a:solidFill>
                          <a:latin typeface="Arial"/>
                          <a:ea typeface="Arial"/>
                          <a:cs typeface="Arial"/>
                          <a:sym typeface="Arial"/>
                        </a:rPr>
                        <a:t>Jobs posted / recruitment window</a:t>
                      </a:r>
                      <a:endParaRPr sz="1400" u="none" strike="noStrike" cap="none"/>
                    </a:p>
                  </a:txBody>
                  <a:tcPr marL="121925" marR="121925" marT="11475" marB="114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endParaRPr sz="1900" u="none" strike="noStrike" cap="none">
                        <a:solidFill>
                          <a:schemeClr val="dk1"/>
                        </a:solidFill>
                        <a:latin typeface="Arial"/>
                        <a:ea typeface="Arial"/>
                        <a:cs typeface="Arial"/>
                        <a:sym typeface="Arial"/>
                      </a:endParaRPr>
                    </a:p>
                  </a:txBody>
                  <a:tcPr marL="121925" marR="121925" marT="11475" marB="114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54050">
                <a:tc>
                  <a:txBody>
                    <a:bodyPr/>
                    <a:lstStyle/>
                    <a:p>
                      <a:pPr marL="0" marR="0" lvl="0" indent="0" algn="l" rtl="0">
                        <a:lnSpc>
                          <a:spcPct val="115000"/>
                        </a:lnSpc>
                        <a:spcBef>
                          <a:spcPts val="0"/>
                        </a:spcBef>
                        <a:spcAft>
                          <a:spcPts val="0"/>
                        </a:spcAft>
                        <a:buClr>
                          <a:srgbClr val="000000"/>
                        </a:buClr>
                        <a:buSzPts val="1900"/>
                        <a:buFont typeface="Arial"/>
                        <a:buNone/>
                      </a:pPr>
                      <a:r>
                        <a:rPr lang="en-US" sz="1900" b="0" u="none" strike="noStrike" cap="none">
                          <a:solidFill>
                            <a:schemeClr val="dk1"/>
                          </a:solidFill>
                          <a:latin typeface="Arial"/>
                          <a:ea typeface="Arial"/>
                          <a:cs typeface="Arial"/>
                          <a:sym typeface="Arial"/>
                        </a:rPr>
                        <a:t>Path Forward webinar</a:t>
                      </a:r>
                      <a:endParaRPr sz="1400" u="none" strike="noStrike" cap="none"/>
                    </a:p>
                  </a:txBody>
                  <a:tcPr marL="121925" marR="121925" marT="11475" marB="114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endParaRPr sz="1900" u="none" strike="noStrike" cap="none">
                        <a:latin typeface="Arial"/>
                        <a:ea typeface="Arial"/>
                        <a:cs typeface="Arial"/>
                        <a:sym typeface="Arial"/>
                      </a:endParaRPr>
                    </a:p>
                  </a:txBody>
                  <a:tcPr marL="121925" marR="121925" marT="11475" marB="114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80450">
                <a:tc>
                  <a:txBody>
                    <a:bodyPr/>
                    <a:lstStyle/>
                    <a:p>
                      <a:pPr marL="0" marR="0" lvl="0" indent="0" algn="l" rtl="0">
                        <a:lnSpc>
                          <a:spcPct val="115000"/>
                        </a:lnSpc>
                        <a:spcBef>
                          <a:spcPts val="0"/>
                        </a:spcBef>
                        <a:spcAft>
                          <a:spcPts val="0"/>
                        </a:spcAft>
                        <a:buClr>
                          <a:srgbClr val="000000"/>
                        </a:buClr>
                        <a:buSzPts val="1900"/>
                        <a:buFont typeface="Arial"/>
                        <a:buNone/>
                      </a:pPr>
                      <a:r>
                        <a:rPr lang="en-US" sz="1900" b="0" u="none" strike="noStrike" cap="none">
                          <a:solidFill>
                            <a:schemeClr val="dk1"/>
                          </a:solidFill>
                          <a:latin typeface="Arial"/>
                          <a:ea typeface="Arial"/>
                          <a:cs typeface="Arial"/>
                          <a:sym typeface="Arial"/>
                        </a:rPr>
                        <a:t>Hiring decisions made</a:t>
                      </a:r>
                      <a:endParaRPr sz="1400" u="none" strike="noStrike" cap="none"/>
                    </a:p>
                  </a:txBody>
                  <a:tcPr marL="121925" marR="121925" marT="11475" marB="114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endParaRPr sz="1900" u="none" strike="noStrike" cap="none">
                        <a:latin typeface="Arial"/>
                        <a:ea typeface="Arial"/>
                        <a:cs typeface="Arial"/>
                        <a:sym typeface="Arial"/>
                      </a:endParaRPr>
                    </a:p>
                  </a:txBody>
                  <a:tcPr marL="121925" marR="121925" marT="11475" marB="114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01675">
                <a:tc>
                  <a:txBody>
                    <a:bodyPr/>
                    <a:lstStyle/>
                    <a:p>
                      <a:pPr marL="0" marR="0" lvl="0" indent="0" algn="l" rtl="0">
                        <a:lnSpc>
                          <a:spcPct val="115000"/>
                        </a:lnSpc>
                        <a:spcBef>
                          <a:spcPts val="0"/>
                        </a:spcBef>
                        <a:spcAft>
                          <a:spcPts val="0"/>
                        </a:spcAft>
                        <a:buClr>
                          <a:srgbClr val="000000"/>
                        </a:buClr>
                        <a:buSzPts val="1900"/>
                        <a:buFont typeface="Arial"/>
                        <a:buNone/>
                      </a:pPr>
                      <a:r>
                        <a:rPr lang="en-US" sz="1900" b="0" u="none" strike="noStrike" cap="none">
                          <a:solidFill>
                            <a:schemeClr val="dk1"/>
                          </a:solidFill>
                          <a:latin typeface="Arial"/>
                          <a:ea typeface="Arial"/>
                          <a:cs typeface="Arial"/>
                          <a:sym typeface="Arial"/>
                        </a:rPr>
                        <a:t>Onboarding and launch events</a:t>
                      </a:r>
                      <a:endParaRPr sz="1400" u="none" strike="noStrike" cap="none"/>
                    </a:p>
                  </a:txBody>
                  <a:tcPr marL="121925" marR="121925" marT="11475" marB="114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endParaRPr sz="1900" u="none" strike="noStrike" cap="none">
                        <a:latin typeface="Arial"/>
                        <a:ea typeface="Arial"/>
                        <a:cs typeface="Arial"/>
                        <a:sym typeface="Arial"/>
                      </a:endParaRPr>
                    </a:p>
                  </a:txBody>
                  <a:tcPr marL="121925" marR="121925" marT="11475" marB="114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19650">
                <a:tc>
                  <a:txBody>
                    <a:bodyPr/>
                    <a:lstStyle/>
                    <a:p>
                      <a:pPr marL="0" marR="0" lvl="0" indent="0" algn="l" rtl="0">
                        <a:lnSpc>
                          <a:spcPct val="115000"/>
                        </a:lnSpc>
                        <a:spcBef>
                          <a:spcPts val="0"/>
                        </a:spcBef>
                        <a:spcAft>
                          <a:spcPts val="0"/>
                        </a:spcAft>
                        <a:buClr>
                          <a:srgbClr val="000000"/>
                        </a:buClr>
                        <a:buSzPts val="1900"/>
                        <a:buFont typeface="Arial"/>
                        <a:buNone/>
                      </a:pPr>
                      <a:r>
                        <a:rPr lang="en-US" sz="1900" b="0" u="none" strike="noStrike" cap="none">
                          <a:solidFill>
                            <a:schemeClr val="dk1"/>
                          </a:solidFill>
                          <a:latin typeface="Arial"/>
                          <a:ea typeface="Arial"/>
                          <a:cs typeface="Arial"/>
                          <a:sym typeface="Arial"/>
                        </a:rPr>
                        <a:t>Returnships in flight, participant workshops with Path Forward</a:t>
                      </a:r>
                      <a:endParaRPr sz="1400" u="none" strike="noStrike" cap="none"/>
                    </a:p>
                  </a:txBody>
                  <a:tcPr marL="121925" marR="121925" marT="11475" marB="114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baseline="30000">
                          <a:latin typeface="Arial"/>
                          <a:ea typeface="Arial"/>
                          <a:cs typeface="Arial"/>
                          <a:sym typeface="Arial"/>
                        </a:rPr>
                        <a:t> </a:t>
                      </a:r>
                      <a:endParaRPr sz="1900" u="none" strike="noStrike" cap="none">
                        <a:latin typeface="Arial"/>
                        <a:ea typeface="Arial"/>
                        <a:cs typeface="Arial"/>
                        <a:sym typeface="Arial"/>
                      </a:endParaRPr>
                    </a:p>
                  </a:txBody>
                  <a:tcPr marL="121925" marR="121925" marT="11475" marB="114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516350">
                <a:tc>
                  <a:txBody>
                    <a:bodyPr/>
                    <a:lstStyle/>
                    <a:p>
                      <a:pPr marL="0" marR="0" lvl="0" indent="0" algn="l" rtl="0">
                        <a:lnSpc>
                          <a:spcPct val="115000"/>
                        </a:lnSpc>
                        <a:spcBef>
                          <a:spcPts val="0"/>
                        </a:spcBef>
                        <a:spcAft>
                          <a:spcPts val="0"/>
                        </a:spcAft>
                        <a:buClr>
                          <a:srgbClr val="000000"/>
                        </a:buClr>
                        <a:buSzPts val="1900"/>
                        <a:buFont typeface="Arial"/>
                        <a:buNone/>
                      </a:pPr>
                      <a:r>
                        <a:rPr lang="en-US" sz="1900" b="0" u="none" strike="noStrike" cap="none">
                          <a:solidFill>
                            <a:schemeClr val="dk1"/>
                          </a:solidFill>
                          <a:latin typeface="Arial"/>
                          <a:ea typeface="Arial"/>
                          <a:cs typeface="Arial"/>
                          <a:sym typeface="Arial"/>
                        </a:rPr>
                        <a:t>Returnship end date and off-boarding</a:t>
                      </a:r>
                      <a:endParaRPr sz="1900" b="0" u="none" strike="noStrike" cap="none">
                        <a:solidFill>
                          <a:schemeClr val="dk1"/>
                        </a:solidFill>
                        <a:latin typeface="Arial"/>
                        <a:ea typeface="Arial"/>
                        <a:cs typeface="Arial"/>
                        <a:sym typeface="Arial"/>
                      </a:endParaRPr>
                    </a:p>
                  </a:txBody>
                  <a:tcPr marL="121925" marR="121925" marT="11475" marB="114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endParaRPr sz="1900" u="none" strike="noStrike" cap="none">
                        <a:latin typeface="Arial"/>
                        <a:ea typeface="Arial"/>
                        <a:cs typeface="Arial"/>
                        <a:sym typeface="Arial"/>
                      </a:endParaRPr>
                    </a:p>
                  </a:txBody>
                  <a:tcPr marL="121925" marR="121925" marT="11475" marB="114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9"/>
          <p:cNvPicPr preferRelativeResize="0"/>
          <p:nvPr/>
        </p:nvPicPr>
        <p:blipFill rotWithShape="1">
          <a:blip r:embed="rId3">
            <a:alphaModFix/>
          </a:blip>
          <a:srcRect/>
          <a:stretch/>
        </p:blipFill>
        <p:spPr>
          <a:xfrm>
            <a:off x="466725" y="0"/>
            <a:ext cx="2057400" cy="95250"/>
          </a:xfrm>
          <a:prstGeom prst="rect">
            <a:avLst/>
          </a:prstGeom>
          <a:noFill/>
          <a:ln>
            <a:noFill/>
          </a:ln>
        </p:spPr>
      </p:pic>
      <p:pic>
        <p:nvPicPr>
          <p:cNvPr id="80" name="Google Shape;80;p19"/>
          <p:cNvPicPr preferRelativeResize="0"/>
          <p:nvPr/>
        </p:nvPicPr>
        <p:blipFill rotWithShape="1">
          <a:blip r:embed="rId4">
            <a:alphaModFix/>
          </a:blip>
          <a:srcRect/>
          <a:stretch/>
        </p:blipFill>
        <p:spPr>
          <a:xfrm>
            <a:off x="0" y="5105101"/>
            <a:ext cx="9144000" cy="66025"/>
          </a:xfrm>
          <a:prstGeom prst="rect">
            <a:avLst/>
          </a:prstGeom>
          <a:noFill/>
          <a:ln>
            <a:noFill/>
          </a:ln>
        </p:spPr>
      </p:pic>
      <p:sp>
        <p:nvSpPr>
          <p:cNvPr id="87" name="Google Shape;87;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a:lstStyle>
          <a:p>
            <a:pPr defTabSz="914378"/>
            <a:fld id="{00000000-1234-1234-1234-123412341234}" type="slidenum">
              <a:rPr lang="en">
                <a:solidFill>
                  <a:srgbClr val="595959"/>
                </a:solidFill>
              </a:rPr>
              <a:pPr defTabSz="914378"/>
              <a:t>3</a:t>
            </a:fld>
            <a:endParaRPr>
              <a:solidFill>
                <a:srgbClr val="595959"/>
              </a:solidFill>
            </a:endParaRPr>
          </a:p>
        </p:txBody>
      </p:sp>
      <p:pic>
        <p:nvPicPr>
          <p:cNvPr id="1026" name="Picture 2">
            <a:extLst>
              <a:ext uri="{FF2B5EF4-FFF2-40B4-BE49-F238E27FC236}">
                <a16:creationId xmlns:a16="http://schemas.microsoft.com/office/drawing/2014/main" id="{D5E4CA83-C11B-5E0A-8106-8BC716BC08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9666" y="1533778"/>
            <a:ext cx="3604334" cy="3604334"/>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164;p25">
            <a:extLst>
              <a:ext uri="{FF2B5EF4-FFF2-40B4-BE49-F238E27FC236}">
                <a16:creationId xmlns:a16="http://schemas.microsoft.com/office/drawing/2014/main" id="{A6B1D59B-C90E-7614-135D-86A028112455}"/>
              </a:ext>
            </a:extLst>
          </p:cNvPr>
          <p:cNvPicPr preferRelativeResize="0"/>
          <p:nvPr/>
        </p:nvPicPr>
        <p:blipFill rotWithShape="1">
          <a:blip r:embed="rId6">
            <a:alphaModFix/>
          </a:blip>
          <a:srcRect/>
          <a:stretch/>
        </p:blipFill>
        <p:spPr>
          <a:xfrm>
            <a:off x="354126" y="4617875"/>
            <a:ext cx="1723300" cy="434175"/>
          </a:xfrm>
          <a:prstGeom prst="rect">
            <a:avLst/>
          </a:prstGeom>
          <a:noFill/>
          <a:ln>
            <a:noFill/>
          </a:ln>
        </p:spPr>
      </p:pic>
      <p:sp>
        <p:nvSpPr>
          <p:cNvPr id="2" name="Google Shape;64;p14">
            <a:extLst>
              <a:ext uri="{FF2B5EF4-FFF2-40B4-BE49-F238E27FC236}">
                <a16:creationId xmlns:a16="http://schemas.microsoft.com/office/drawing/2014/main" id="{D60E81B8-ED0C-2D24-F3BF-6AF18F47DABE}"/>
              </a:ext>
            </a:extLst>
          </p:cNvPr>
          <p:cNvSpPr txBox="1"/>
          <p:nvPr/>
        </p:nvSpPr>
        <p:spPr>
          <a:xfrm>
            <a:off x="466725" y="795682"/>
            <a:ext cx="7398300" cy="9123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nSpc>
                <a:spcPct val="90000"/>
              </a:lnSpc>
            </a:pPr>
            <a:r>
              <a:rPr lang="en" sz="4800" b="1" dirty="0">
                <a:solidFill>
                  <a:schemeClr val="tx1"/>
                </a:solidFill>
              </a:rPr>
              <a:t>Today’s Objectives:</a:t>
            </a:r>
            <a:endParaRPr sz="4800" b="1" dirty="0">
              <a:solidFill>
                <a:schemeClr val="tx1"/>
              </a:solidFill>
            </a:endParaRPr>
          </a:p>
        </p:txBody>
      </p:sp>
      <p:sp>
        <p:nvSpPr>
          <p:cNvPr id="4" name="Google Shape;65;p14">
            <a:extLst>
              <a:ext uri="{FF2B5EF4-FFF2-40B4-BE49-F238E27FC236}">
                <a16:creationId xmlns:a16="http://schemas.microsoft.com/office/drawing/2014/main" id="{E69D73D3-B88E-3D3C-EA61-CEBDA85445B1}"/>
              </a:ext>
            </a:extLst>
          </p:cNvPr>
          <p:cNvSpPr txBox="1"/>
          <p:nvPr/>
        </p:nvSpPr>
        <p:spPr>
          <a:xfrm>
            <a:off x="1034775" y="1740379"/>
            <a:ext cx="6262200" cy="304184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342900" marR="0" lvl="0" indent="-342900" algn="l" rtl="0">
              <a:lnSpc>
                <a:spcPct val="90000"/>
              </a:lnSpc>
              <a:spcBef>
                <a:spcPts val="0"/>
              </a:spcBef>
              <a:spcAft>
                <a:spcPts val="0"/>
              </a:spcAft>
              <a:buClrTx/>
              <a:buSzPts val="2800"/>
              <a:buFont typeface="Arial" panose="020B0604020202020204" pitchFamily="34" charset="0"/>
              <a:buChar char="•"/>
            </a:pPr>
            <a:r>
              <a:rPr lang="en-US" sz="2400" b="0" i="0" u="none" strike="noStrike" cap="none" dirty="0" err="1">
                <a:solidFill>
                  <a:schemeClr val="tx1"/>
                </a:solidFill>
                <a:latin typeface="Arial"/>
                <a:ea typeface="Arial"/>
                <a:cs typeface="Arial"/>
                <a:sym typeface="Arial"/>
              </a:rPr>
              <a:t>Returnship</a:t>
            </a:r>
            <a:r>
              <a:rPr lang="en-US" sz="2400" b="0" i="0" u="none" strike="noStrike" cap="none" dirty="0">
                <a:solidFill>
                  <a:schemeClr val="tx1"/>
                </a:solidFill>
                <a:latin typeface="Arial"/>
                <a:ea typeface="Arial"/>
                <a:cs typeface="Arial"/>
                <a:sym typeface="Arial"/>
              </a:rPr>
              <a:t> Program Details</a:t>
            </a:r>
            <a:endParaRPr lang="en-US" sz="4000" dirty="0">
              <a:solidFill>
                <a:schemeClr val="tx1"/>
              </a:solidFill>
            </a:endParaRPr>
          </a:p>
          <a:p>
            <a:pPr marL="342900" marR="0" lvl="0" indent="-342900" algn="l" rtl="0">
              <a:lnSpc>
                <a:spcPct val="90000"/>
              </a:lnSpc>
              <a:spcBef>
                <a:spcPts val="0"/>
              </a:spcBef>
              <a:spcAft>
                <a:spcPts val="0"/>
              </a:spcAft>
              <a:buClrTx/>
              <a:buSzPts val="2800"/>
              <a:buFont typeface="Arial" panose="020B0604020202020204" pitchFamily="34" charset="0"/>
              <a:buChar char="•"/>
            </a:pPr>
            <a:r>
              <a:rPr lang="en-US" sz="2400" b="0" i="0" u="none" strike="noStrike" cap="none" dirty="0">
                <a:solidFill>
                  <a:schemeClr val="tx1"/>
                </a:solidFill>
                <a:latin typeface="Arial"/>
                <a:ea typeface="Arial"/>
                <a:cs typeface="Arial"/>
                <a:sym typeface="Arial"/>
              </a:rPr>
              <a:t>Recruiting and Interviews</a:t>
            </a:r>
            <a:endParaRPr lang="en-US" sz="4000" dirty="0">
              <a:solidFill>
                <a:schemeClr val="tx1"/>
              </a:solidFill>
            </a:endParaRPr>
          </a:p>
          <a:p>
            <a:pPr marL="342900" marR="0" lvl="0" indent="-342900" algn="l" rtl="0">
              <a:lnSpc>
                <a:spcPct val="90000"/>
              </a:lnSpc>
              <a:spcBef>
                <a:spcPts val="0"/>
              </a:spcBef>
              <a:spcAft>
                <a:spcPts val="0"/>
              </a:spcAft>
              <a:buClrTx/>
              <a:buSzPts val="2800"/>
              <a:buFont typeface="Arial" panose="020B0604020202020204" pitchFamily="34" charset="0"/>
              <a:buChar char="•"/>
            </a:pPr>
            <a:r>
              <a:rPr lang="en-US" sz="2400" b="0" i="0" u="none" strike="noStrike" cap="none" dirty="0">
                <a:solidFill>
                  <a:schemeClr val="tx1"/>
                </a:solidFill>
                <a:latin typeface="Arial"/>
                <a:ea typeface="Arial"/>
                <a:cs typeface="Arial"/>
                <a:sym typeface="Arial"/>
              </a:rPr>
              <a:t>Marketing of the Program</a:t>
            </a:r>
            <a:endParaRPr lang="en-US" sz="4000" dirty="0">
              <a:solidFill>
                <a:schemeClr val="tx1"/>
              </a:solidFill>
            </a:endParaRPr>
          </a:p>
          <a:p>
            <a:pPr marL="342900" marR="0" lvl="0" indent="-342900" algn="l" rtl="0">
              <a:lnSpc>
                <a:spcPct val="90000"/>
              </a:lnSpc>
              <a:spcBef>
                <a:spcPts val="0"/>
              </a:spcBef>
              <a:spcAft>
                <a:spcPts val="0"/>
              </a:spcAft>
              <a:buClrTx/>
              <a:buSzPts val="2800"/>
              <a:buFont typeface="Arial" panose="020B0604020202020204" pitchFamily="34" charset="0"/>
              <a:buChar char="•"/>
            </a:pPr>
            <a:r>
              <a:rPr lang="en-US" sz="2400" b="0" i="0" u="none" strike="noStrike" cap="none" dirty="0">
                <a:solidFill>
                  <a:schemeClr val="tx1"/>
                </a:solidFill>
                <a:latin typeface="Arial"/>
                <a:ea typeface="Arial"/>
                <a:cs typeface="Arial"/>
                <a:sym typeface="Arial"/>
              </a:rPr>
              <a:t>Overcoming Bias</a:t>
            </a:r>
            <a:endParaRPr lang="en-US" sz="4000" dirty="0">
              <a:solidFill>
                <a:schemeClr val="tx1"/>
              </a:solidFill>
            </a:endParaRPr>
          </a:p>
          <a:p>
            <a:pPr marL="342900" marR="0" lvl="0" indent="-342900" algn="l" rtl="0">
              <a:lnSpc>
                <a:spcPct val="90000"/>
              </a:lnSpc>
              <a:spcBef>
                <a:spcPts val="0"/>
              </a:spcBef>
              <a:spcAft>
                <a:spcPts val="0"/>
              </a:spcAft>
              <a:buClrTx/>
              <a:buSzPts val="2800"/>
              <a:buFont typeface="Arial" panose="020B0604020202020204" pitchFamily="34" charset="0"/>
              <a:buChar char="•"/>
            </a:pPr>
            <a:r>
              <a:rPr lang="en-US" sz="2400" b="0" i="0" u="none" strike="noStrike" cap="none" dirty="0">
                <a:solidFill>
                  <a:schemeClr val="tx1"/>
                </a:solidFill>
                <a:latin typeface="Arial"/>
                <a:ea typeface="Arial"/>
                <a:cs typeface="Arial"/>
                <a:sym typeface="Arial"/>
              </a:rPr>
              <a:t>Success Stories </a:t>
            </a:r>
            <a:endParaRPr lang="en-US" sz="4000" dirty="0">
              <a:solidFill>
                <a:schemeClr val="tx1"/>
              </a:solidFill>
            </a:endParaRPr>
          </a:p>
          <a:p>
            <a:pPr marL="342900" marR="0" lvl="0" indent="-342900" algn="l" rtl="0">
              <a:lnSpc>
                <a:spcPct val="90000"/>
              </a:lnSpc>
              <a:spcBef>
                <a:spcPts val="0"/>
              </a:spcBef>
              <a:spcAft>
                <a:spcPts val="0"/>
              </a:spcAft>
              <a:buClrTx/>
              <a:buSzPts val="2800"/>
              <a:buFont typeface="Arial" panose="020B0604020202020204" pitchFamily="34" charset="0"/>
              <a:buChar char="•"/>
            </a:pPr>
            <a:r>
              <a:rPr lang="en-US" sz="2400" b="0" i="0" u="none" strike="noStrike" cap="none" dirty="0">
                <a:solidFill>
                  <a:schemeClr val="tx1"/>
                </a:solidFill>
                <a:latin typeface="Arial"/>
                <a:ea typeface="Arial"/>
                <a:cs typeface="Arial"/>
                <a:sym typeface="Arial"/>
              </a:rPr>
              <a:t>Timeline and Next Steps</a:t>
            </a:r>
          </a:p>
        </p:txBody>
      </p:sp>
    </p:spTree>
    <p:extLst>
      <p:ext uri="{BB962C8B-B14F-4D97-AF65-F5344CB8AC3E}">
        <p14:creationId xmlns:p14="http://schemas.microsoft.com/office/powerpoint/2010/main" val="3497264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34"/>
          <p:cNvSpPr txBox="1">
            <a:spLocks noGrp="1"/>
          </p:cNvSpPr>
          <p:nvPr>
            <p:ph type="sldNum" idx="4294967295"/>
          </p:nvPr>
        </p:nvSpPr>
        <p:spPr>
          <a:xfrm>
            <a:off x="6354344" y="3497413"/>
            <a:ext cx="411525" cy="295200"/>
          </a:xfrm>
          <a:prstGeom prst="rect">
            <a:avLst/>
          </a:prstGeom>
          <a:noFill/>
          <a:ln>
            <a:noFill/>
          </a:ln>
        </p:spPr>
        <p:txBody>
          <a:bodyPr spcFirstLastPara="1" wrap="square" lIns="68550" tIns="68550" rIns="68550" bIns="68550" anchor="ctr" anchorCtr="0">
            <a:normAutofit/>
          </a:bodyPr>
          <a:lstStyle/>
          <a:p>
            <a:pPr marL="0" marR="0" lvl="0" indent="0" algn="r" rtl="0">
              <a:lnSpc>
                <a:spcPct val="100000"/>
              </a:lnSpc>
              <a:spcBef>
                <a:spcPts val="0"/>
              </a:spcBef>
              <a:spcAft>
                <a:spcPts val="0"/>
              </a:spcAft>
              <a:buClr>
                <a:srgbClr val="000000"/>
              </a:buClr>
              <a:buSzPts val="750"/>
              <a:buFont typeface="Arial"/>
              <a:buNone/>
            </a:pPr>
            <a:fld id="{00000000-1234-1234-1234-123412341234}" type="slidenum">
              <a:rPr lang="en-US" sz="750" b="0" i="0" u="none" strike="noStrike" cap="none">
                <a:solidFill>
                  <a:schemeClr val="dk2"/>
                </a:solidFill>
                <a:latin typeface="Arial"/>
                <a:ea typeface="Arial"/>
                <a:cs typeface="Arial"/>
                <a:sym typeface="Arial"/>
              </a:rPr>
              <a:t>30</a:t>
            </a:fld>
            <a:endParaRPr sz="750" b="0" i="0" u="none" strike="noStrike" cap="none">
              <a:solidFill>
                <a:schemeClr val="dk2"/>
              </a:solidFill>
              <a:latin typeface="Arial"/>
              <a:ea typeface="Arial"/>
              <a:cs typeface="Arial"/>
              <a:sym typeface="Arial"/>
            </a:endParaRPr>
          </a:p>
        </p:txBody>
      </p:sp>
      <p:sp>
        <p:nvSpPr>
          <p:cNvPr id="474" name="Google Shape;474;p34"/>
          <p:cNvSpPr txBox="1">
            <a:spLocks noGrp="1"/>
          </p:cNvSpPr>
          <p:nvPr>
            <p:ph type="title" idx="4294967295"/>
          </p:nvPr>
        </p:nvSpPr>
        <p:spPr>
          <a:xfrm>
            <a:off x="742950" y="558800"/>
            <a:ext cx="7556500" cy="3841749"/>
          </a:xfrm>
          <a:prstGeom prst="rect">
            <a:avLst/>
          </a:prstGeom>
          <a:noFill/>
          <a:ln>
            <a:noFill/>
          </a:ln>
        </p:spPr>
        <p:txBody>
          <a:bodyPr spcFirstLastPara="1" wrap="square" lIns="68550" tIns="34275" rIns="68550" bIns="34275" anchor="ctr" anchorCtr="0">
            <a:normAutofit/>
          </a:bodyPr>
          <a:lstStyle/>
          <a:p>
            <a:pPr marL="0" marR="0" lvl="0" indent="0" algn="ctr" rtl="0">
              <a:lnSpc>
                <a:spcPct val="100000"/>
              </a:lnSpc>
              <a:spcBef>
                <a:spcPts val="0"/>
              </a:spcBef>
              <a:spcAft>
                <a:spcPts val="0"/>
              </a:spcAft>
              <a:buClr>
                <a:srgbClr val="000000"/>
              </a:buClr>
              <a:buSzPts val="1400"/>
              <a:buFont typeface="Arial"/>
              <a:buNone/>
            </a:pPr>
            <a:r>
              <a:rPr lang="en-US" sz="6000" b="1" i="1" u="none" strike="noStrike" cap="none" dirty="0">
                <a:solidFill>
                  <a:schemeClr val="tx1"/>
                </a:solidFill>
                <a:latin typeface="Arial"/>
                <a:ea typeface="Arial"/>
                <a:cs typeface="Arial"/>
                <a:sym typeface="Arial"/>
              </a:rPr>
              <a:t>Q&amp;A</a:t>
            </a:r>
            <a:endParaRPr sz="5200" b="0" i="0" u="none" strike="noStrike" cap="none" dirty="0">
              <a:solidFill>
                <a:schemeClr val="tx1"/>
              </a:solidFill>
              <a:latin typeface="Arial"/>
              <a:ea typeface="Arial"/>
              <a:cs typeface="Arial"/>
              <a:sym typeface="Arial"/>
            </a:endParaRPr>
          </a:p>
        </p:txBody>
      </p:sp>
      <p:sp>
        <p:nvSpPr>
          <p:cNvPr id="475" name="Google Shape;475;p34"/>
          <p:cNvSpPr txBox="1"/>
          <p:nvPr/>
        </p:nvSpPr>
        <p:spPr>
          <a:xfrm>
            <a:off x="354164" y="3540086"/>
            <a:ext cx="8787161" cy="1603413"/>
          </a:xfrm>
          <a:prstGeom prst="rect">
            <a:avLst/>
          </a:prstGeom>
          <a:noFill/>
          <a:ln>
            <a:noFill/>
          </a:ln>
        </p:spPr>
        <p:txBody>
          <a:bodyPr spcFirstLastPara="1" wrap="square" lIns="121900" tIns="60925" rIns="121900" bIns="60925" anchor="t" anchorCtr="0">
            <a:normAutofit fontScale="97500"/>
          </a:bodyPr>
          <a:lstStyle/>
          <a:p>
            <a:pPr marL="0" marR="0" lvl="0" indent="0" algn="l" rtl="0">
              <a:lnSpc>
                <a:spcPct val="100000"/>
              </a:lnSpc>
              <a:spcBef>
                <a:spcPts val="0"/>
              </a:spcBef>
              <a:spcAft>
                <a:spcPts val="0"/>
              </a:spcAft>
              <a:buClr>
                <a:schemeClr val="dk1"/>
              </a:buClr>
              <a:buSzPct val="100000"/>
              <a:buFont typeface="Arial"/>
              <a:buNone/>
            </a:pPr>
            <a:r>
              <a:rPr lang="en-US" sz="1200" b="0" i="0" u="none" strike="noStrike" cap="none" dirty="0">
                <a:solidFill>
                  <a:schemeClr val="tx1"/>
                </a:solidFill>
                <a:latin typeface="PT Sans"/>
                <a:ea typeface="PT Sans"/>
                <a:cs typeface="PT Sans"/>
                <a:sym typeface="PT Sans"/>
              </a:rPr>
              <a:t>“You can always build on an employee’s knowledge, but life experience can’t be taught. For instance, one of my returners had been an engineer, then took an eight-year career break. She took the time to raise her kids and do some teaching. So in addition to having the baseline technical knowledge to do well in her role, her career break gave her the maturity, emotional intelligence, and conflict-resolution skills that other candidates often lack.” </a:t>
            </a:r>
            <a:br>
              <a:rPr lang="en-US" sz="1200" b="0" i="0" u="none" strike="noStrike" cap="none" dirty="0">
                <a:solidFill>
                  <a:schemeClr val="tx1"/>
                </a:solidFill>
                <a:latin typeface="PT Sans"/>
                <a:ea typeface="PT Sans"/>
                <a:cs typeface="PT Sans"/>
                <a:sym typeface="PT Sans"/>
              </a:rPr>
            </a:br>
            <a:r>
              <a:rPr lang="en-US" sz="1200" b="0" i="0" u="none" strike="noStrike" cap="none" dirty="0">
                <a:solidFill>
                  <a:schemeClr val="tx1"/>
                </a:solidFill>
                <a:latin typeface="PT Sans"/>
                <a:ea typeface="PT Sans"/>
                <a:cs typeface="PT Sans"/>
                <a:sym typeface="PT Sans"/>
              </a:rPr>
              <a:t>					– Trey, Manager at Cloudflare</a:t>
            </a:r>
            <a:br>
              <a:rPr lang="en-US" sz="2800" b="0" i="0" u="none" strike="noStrike" cap="none" dirty="0">
                <a:solidFill>
                  <a:schemeClr val="dk1"/>
                </a:solidFill>
                <a:latin typeface="Arial"/>
                <a:ea typeface="Arial"/>
                <a:cs typeface="Arial"/>
                <a:sym typeface="Arial"/>
              </a:rPr>
            </a:br>
            <a:endParaRPr sz="2800" b="0" i="0" u="none" strike="noStrike" cap="none" dirty="0">
              <a:solidFill>
                <a:schemeClr val="dk1"/>
              </a:solidFill>
              <a:latin typeface="Arial"/>
              <a:ea typeface="Arial"/>
              <a:cs typeface="Arial"/>
              <a:sym typeface="Arial"/>
            </a:endParaRPr>
          </a:p>
        </p:txBody>
      </p:sp>
      <p:pic>
        <p:nvPicPr>
          <p:cNvPr id="2" name="Google Shape;164;p25">
            <a:extLst>
              <a:ext uri="{FF2B5EF4-FFF2-40B4-BE49-F238E27FC236}">
                <a16:creationId xmlns:a16="http://schemas.microsoft.com/office/drawing/2014/main" id="{8AB4B0D3-E519-0808-E16C-15AA11CBC435}"/>
              </a:ext>
            </a:extLst>
          </p:cNvPr>
          <p:cNvPicPr preferRelativeResize="0"/>
          <p:nvPr/>
        </p:nvPicPr>
        <p:blipFill rotWithShape="1">
          <a:blip r:embed="rId3">
            <a:alphaModFix/>
          </a:blip>
          <a:srcRect/>
          <a:stretch/>
        </p:blipFill>
        <p:spPr>
          <a:xfrm>
            <a:off x="354126" y="4617875"/>
            <a:ext cx="1723300" cy="434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8" name="Google Shape;138;p23"/>
          <p:cNvPicPr preferRelativeResize="0"/>
          <p:nvPr/>
        </p:nvPicPr>
        <p:blipFill>
          <a:blip r:embed="rId3">
            <a:alphaModFix/>
          </a:blip>
          <a:stretch>
            <a:fillRect/>
          </a:stretch>
        </p:blipFill>
        <p:spPr>
          <a:xfrm>
            <a:off x="466725" y="0"/>
            <a:ext cx="2057400" cy="95250"/>
          </a:xfrm>
          <a:prstGeom prst="rect">
            <a:avLst/>
          </a:prstGeom>
          <a:noFill/>
          <a:ln>
            <a:noFill/>
          </a:ln>
        </p:spPr>
      </p:pic>
      <p:pic>
        <p:nvPicPr>
          <p:cNvPr id="139" name="Google Shape;139;p23"/>
          <p:cNvPicPr preferRelativeResize="0"/>
          <p:nvPr/>
        </p:nvPicPr>
        <p:blipFill>
          <a:blip r:embed="rId4">
            <a:alphaModFix/>
          </a:blip>
          <a:stretch>
            <a:fillRect/>
          </a:stretch>
        </p:blipFill>
        <p:spPr>
          <a:xfrm>
            <a:off x="0" y="5105100"/>
            <a:ext cx="9144000" cy="66025"/>
          </a:xfrm>
          <a:prstGeom prst="rect">
            <a:avLst/>
          </a:prstGeom>
          <a:noFill/>
          <a:ln>
            <a:noFill/>
          </a:ln>
        </p:spPr>
      </p:pic>
      <p:pic>
        <p:nvPicPr>
          <p:cNvPr id="140" name="Google Shape;140;p23"/>
          <p:cNvPicPr preferRelativeResize="0"/>
          <p:nvPr/>
        </p:nvPicPr>
        <p:blipFill>
          <a:blip r:embed="rId5">
            <a:alphaModFix/>
          </a:blip>
          <a:stretch>
            <a:fillRect/>
          </a:stretch>
        </p:blipFill>
        <p:spPr>
          <a:xfrm>
            <a:off x="354125" y="4617875"/>
            <a:ext cx="1723300" cy="434175"/>
          </a:xfrm>
          <a:prstGeom prst="rect">
            <a:avLst/>
          </a:prstGeom>
          <a:noFill/>
          <a:ln>
            <a:noFill/>
          </a:ln>
        </p:spPr>
      </p:pic>
      <p:sp>
        <p:nvSpPr>
          <p:cNvPr id="141" name="Google Shape;141;p23"/>
          <p:cNvSpPr txBox="1"/>
          <p:nvPr/>
        </p:nvSpPr>
        <p:spPr>
          <a:xfrm>
            <a:off x="354125" y="274275"/>
            <a:ext cx="8323200" cy="513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2600" b="1" i="0" u="none" strike="noStrike" kern="0" cap="none" spc="0" normalizeH="0" baseline="0" noProof="0" dirty="0">
                <a:ln>
                  <a:noFill/>
                </a:ln>
                <a:solidFill>
                  <a:srgbClr val="000000"/>
                </a:solidFill>
                <a:effectLst/>
                <a:uLnTx/>
                <a:uFillTx/>
                <a:latin typeface="Arial"/>
                <a:cs typeface="Arial"/>
                <a:sym typeface="Arial"/>
              </a:rPr>
              <a:t>The Win-Win</a:t>
            </a:r>
            <a:endParaRPr kumimoji="0" sz="3200" b="1" i="0" u="none" strike="noStrike" kern="0" cap="none" spc="0" normalizeH="0" baseline="0" noProof="0" dirty="0">
              <a:ln>
                <a:noFill/>
              </a:ln>
              <a:solidFill>
                <a:srgbClr val="000000"/>
              </a:solidFill>
              <a:effectLst/>
              <a:uLnTx/>
              <a:uFillTx/>
              <a:latin typeface="Arial"/>
              <a:cs typeface="Arial"/>
              <a:sym typeface="Arial"/>
            </a:endParaRPr>
          </a:p>
        </p:txBody>
      </p:sp>
      <p:pic>
        <p:nvPicPr>
          <p:cNvPr id="142" name="Google Shape;142;p23"/>
          <p:cNvPicPr preferRelativeResize="0"/>
          <p:nvPr/>
        </p:nvPicPr>
        <p:blipFill>
          <a:blip r:embed="rId6">
            <a:alphaModFix/>
          </a:blip>
          <a:stretch>
            <a:fillRect/>
          </a:stretch>
        </p:blipFill>
        <p:spPr>
          <a:xfrm>
            <a:off x="457200" y="792499"/>
            <a:ext cx="371475" cy="9525"/>
          </a:xfrm>
          <a:prstGeom prst="rect">
            <a:avLst/>
          </a:prstGeom>
          <a:noFill/>
          <a:ln>
            <a:noFill/>
          </a:ln>
        </p:spPr>
      </p:pic>
      <p:sp>
        <p:nvSpPr>
          <p:cNvPr id="143" name="Google Shape;143;p23"/>
          <p:cNvSpPr txBox="1"/>
          <p:nvPr/>
        </p:nvSpPr>
        <p:spPr>
          <a:xfrm>
            <a:off x="354125" y="1077550"/>
            <a:ext cx="4103700" cy="35403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 sz="2000" b="1" i="0" u="none" strike="noStrike" kern="0" cap="none" spc="0" normalizeH="0" baseline="0" noProof="0">
                <a:ln>
                  <a:noFill/>
                </a:ln>
                <a:solidFill>
                  <a:srgbClr val="0397A3"/>
                </a:solidFill>
                <a:effectLst/>
                <a:uLnTx/>
                <a:uFillTx/>
                <a:latin typeface="Arial"/>
                <a:cs typeface="Arial"/>
                <a:sym typeface="Arial"/>
              </a:rPr>
              <a:t>Returners have:</a:t>
            </a:r>
            <a:endParaRPr kumimoji="0" sz="2000" b="1" i="0" u="none" strike="noStrike" kern="0" cap="none" spc="0" normalizeH="0" baseline="0" noProof="0">
              <a:ln>
                <a:noFill/>
              </a:ln>
              <a:solidFill>
                <a:srgbClr val="0397A3"/>
              </a:solidFill>
              <a:effectLst/>
              <a:uLnTx/>
              <a:uFillTx/>
              <a:latin typeface="Arial"/>
              <a:cs typeface="Arial"/>
              <a:sym typeface="Arial"/>
            </a:endParaRPr>
          </a:p>
          <a:p>
            <a:pPr marL="457200" marR="0" lvl="0" indent="-355600" algn="l" defTabSz="914400" rtl="0" eaLnBrk="1" fontAlgn="auto" latinLnBrk="0" hangingPunct="1">
              <a:lnSpc>
                <a:spcPct val="100000"/>
              </a:lnSpc>
              <a:spcBef>
                <a:spcPts val="400"/>
              </a:spcBef>
              <a:spcAft>
                <a:spcPts val="0"/>
              </a:spcAft>
              <a:buClr>
                <a:srgbClr val="000000"/>
              </a:buClr>
              <a:buSzPts val="2000"/>
              <a:buFont typeface="Arial"/>
              <a:buChar char="●"/>
              <a:tabLst/>
              <a:defRPr/>
            </a:pPr>
            <a:r>
              <a:rPr kumimoji="0" lang="en" sz="2000" b="0" i="0" u="none" strike="noStrike" kern="0" cap="none" spc="0" normalizeH="0" baseline="0" noProof="0">
                <a:ln>
                  <a:noFill/>
                </a:ln>
                <a:solidFill>
                  <a:srgbClr val="000000"/>
                </a:solidFill>
                <a:effectLst/>
                <a:uLnTx/>
                <a:uFillTx/>
                <a:latin typeface="Arial"/>
                <a:cs typeface="Arial"/>
                <a:sym typeface="Arial"/>
              </a:rPr>
              <a:t>Experience</a:t>
            </a:r>
            <a:endParaRPr kumimoji="0" sz="2000" b="0" i="0" u="none" strike="noStrike" kern="0" cap="none" spc="0" normalizeH="0" baseline="0" noProof="0">
              <a:ln>
                <a:noFill/>
              </a:ln>
              <a:solidFill>
                <a:srgbClr val="000000"/>
              </a:solidFill>
              <a:effectLst/>
              <a:uLnTx/>
              <a:uFillTx/>
              <a:latin typeface="Arial"/>
              <a:cs typeface="Arial"/>
              <a:sym typeface="Arial"/>
            </a:endParaRPr>
          </a:p>
          <a:p>
            <a:pPr marL="457200" marR="0" lvl="0" indent="-355600" algn="l" defTabSz="914400" rtl="0" eaLnBrk="1" fontAlgn="auto" latinLnBrk="0" hangingPunct="1">
              <a:lnSpc>
                <a:spcPct val="100000"/>
              </a:lnSpc>
              <a:spcBef>
                <a:spcPts val="0"/>
              </a:spcBef>
              <a:spcAft>
                <a:spcPts val="0"/>
              </a:spcAft>
              <a:buClr>
                <a:srgbClr val="000000"/>
              </a:buClr>
              <a:buSzPts val="2000"/>
              <a:buFont typeface="Arial"/>
              <a:buChar char="●"/>
              <a:tabLst/>
              <a:defRPr/>
            </a:pPr>
            <a:r>
              <a:rPr kumimoji="0" lang="en" sz="2000" b="0" i="0" u="none" strike="noStrike" kern="0" cap="none" spc="0" normalizeH="0" baseline="0" noProof="0">
                <a:ln>
                  <a:noFill/>
                </a:ln>
                <a:solidFill>
                  <a:srgbClr val="000000"/>
                </a:solidFill>
                <a:effectLst/>
                <a:uLnTx/>
                <a:uFillTx/>
                <a:latin typeface="Arial"/>
                <a:cs typeface="Arial"/>
                <a:sym typeface="Arial"/>
              </a:rPr>
              <a:t>Transferable and newly acquired skills</a:t>
            </a:r>
            <a:endParaRPr kumimoji="0" sz="2000" b="0" i="0" u="none" strike="noStrike" kern="0" cap="none" spc="0" normalizeH="0" baseline="0" noProof="0">
              <a:ln>
                <a:noFill/>
              </a:ln>
              <a:solidFill>
                <a:srgbClr val="000000"/>
              </a:solidFill>
              <a:effectLst/>
              <a:uLnTx/>
              <a:uFillTx/>
              <a:latin typeface="Arial"/>
              <a:cs typeface="Arial"/>
              <a:sym typeface="Arial"/>
            </a:endParaRPr>
          </a:p>
          <a:p>
            <a:pPr marL="457200" marR="0" lvl="0" indent="-355600" algn="l" defTabSz="914400" rtl="0" eaLnBrk="1" fontAlgn="auto" latinLnBrk="0" hangingPunct="1">
              <a:lnSpc>
                <a:spcPct val="100000"/>
              </a:lnSpc>
              <a:spcBef>
                <a:spcPts val="0"/>
              </a:spcBef>
              <a:spcAft>
                <a:spcPts val="0"/>
              </a:spcAft>
              <a:buClr>
                <a:srgbClr val="000000"/>
              </a:buClr>
              <a:buSzPts val="2000"/>
              <a:buFont typeface="Arial"/>
              <a:buChar char="●"/>
              <a:tabLst/>
              <a:defRPr/>
            </a:pPr>
            <a:r>
              <a:rPr kumimoji="0" lang="en" sz="2000" b="0" i="0" u="none" strike="noStrike" kern="0" cap="none" spc="0" normalizeH="0" baseline="0" noProof="0">
                <a:ln>
                  <a:noFill/>
                </a:ln>
                <a:solidFill>
                  <a:srgbClr val="000000"/>
                </a:solidFill>
                <a:effectLst/>
                <a:uLnTx/>
                <a:uFillTx/>
                <a:latin typeface="Arial"/>
                <a:cs typeface="Arial"/>
                <a:sym typeface="Arial"/>
              </a:rPr>
              <a:t>Soft skills in abundance</a:t>
            </a:r>
            <a:endParaRPr kumimoji="0" sz="2000" b="0" i="0" u="none" strike="noStrike" kern="0" cap="none" spc="0" normalizeH="0" baseline="0" noProof="0">
              <a:ln>
                <a:noFill/>
              </a:ln>
              <a:solidFill>
                <a:srgbClr val="000000"/>
              </a:solidFill>
              <a:effectLst/>
              <a:uLnTx/>
              <a:uFillTx/>
              <a:latin typeface="Arial"/>
              <a:cs typeface="Arial"/>
              <a:sym typeface="Arial"/>
            </a:endParaRPr>
          </a:p>
          <a:p>
            <a:pPr marL="457200" marR="0" lvl="0" indent="-355600" algn="l" defTabSz="914400" rtl="0" eaLnBrk="1" fontAlgn="auto" latinLnBrk="0" hangingPunct="1">
              <a:lnSpc>
                <a:spcPct val="100000"/>
              </a:lnSpc>
              <a:spcBef>
                <a:spcPts val="0"/>
              </a:spcBef>
              <a:spcAft>
                <a:spcPts val="0"/>
              </a:spcAft>
              <a:buClr>
                <a:srgbClr val="000000"/>
              </a:buClr>
              <a:buSzPts val="2000"/>
              <a:buFont typeface="Arial"/>
              <a:buChar char="●"/>
              <a:tabLst/>
              <a:defRPr/>
            </a:pPr>
            <a:r>
              <a:rPr kumimoji="0" lang="en" sz="2000" b="0" i="0" u="none" strike="noStrike" kern="0" cap="none" spc="0" normalizeH="0" baseline="0" noProof="0">
                <a:ln>
                  <a:noFill/>
                </a:ln>
                <a:solidFill>
                  <a:srgbClr val="000000"/>
                </a:solidFill>
                <a:effectLst/>
                <a:uLnTx/>
                <a:uFillTx/>
                <a:latin typeface="Arial"/>
                <a:cs typeface="Arial"/>
                <a:sym typeface="Arial"/>
              </a:rPr>
              <a:t>Diverse backgrounds</a:t>
            </a:r>
            <a:endParaRPr kumimoji="0" sz="2000" b="0" i="0" u="none" strike="noStrike" kern="0" cap="none" spc="0" normalizeH="0" baseline="0" noProof="0">
              <a:ln>
                <a:noFill/>
              </a:ln>
              <a:solidFill>
                <a:srgbClr val="000000"/>
              </a:solidFill>
              <a:effectLst/>
              <a:uLnTx/>
              <a:uFillTx/>
              <a:latin typeface="Arial"/>
              <a:cs typeface="Arial"/>
              <a:sym typeface="Arial"/>
            </a:endParaRPr>
          </a:p>
          <a:p>
            <a:pPr marL="457200" marR="0" lvl="0" indent="-355600" algn="l" defTabSz="914400" rtl="0" eaLnBrk="1" fontAlgn="auto" latinLnBrk="0" hangingPunct="1">
              <a:lnSpc>
                <a:spcPct val="100000"/>
              </a:lnSpc>
              <a:spcBef>
                <a:spcPts val="0"/>
              </a:spcBef>
              <a:spcAft>
                <a:spcPts val="0"/>
              </a:spcAft>
              <a:buClr>
                <a:srgbClr val="000000"/>
              </a:buClr>
              <a:buSzPts val="2000"/>
              <a:buFont typeface="Arial"/>
              <a:buChar char="●"/>
              <a:tabLst/>
              <a:defRPr/>
            </a:pPr>
            <a:r>
              <a:rPr kumimoji="0" lang="en" sz="2000" b="0" i="0" u="none" strike="noStrike" kern="0" cap="none" spc="0" normalizeH="0" baseline="0" noProof="0">
                <a:ln>
                  <a:noFill/>
                </a:ln>
                <a:solidFill>
                  <a:srgbClr val="000000"/>
                </a:solidFill>
                <a:effectLst/>
                <a:uLnTx/>
                <a:uFillTx/>
                <a:latin typeface="Arial"/>
                <a:cs typeface="Arial"/>
                <a:sym typeface="Arial"/>
              </a:rPr>
              <a:t>Strong motivation</a:t>
            </a:r>
            <a:endParaRPr kumimoji="0" sz="16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sz="800" b="1" i="0" u="none" strike="noStrike" kern="0" cap="none" spc="0" normalizeH="0" baseline="0" noProof="0">
              <a:ln>
                <a:noFill/>
              </a:ln>
              <a:solidFill>
                <a:srgbClr val="0397A3"/>
              </a:solidFill>
              <a:effectLst/>
              <a:uLnTx/>
              <a:uFillTx/>
              <a:latin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sz="800" b="1" i="0" u="none" strike="noStrike" kern="0" cap="none" spc="0" normalizeH="0" baseline="0" noProof="0">
              <a:ln>
                <a:noFill/>
              </a:ln>
              <a:solidFill>
                <a:srgbClr val="0397A3"/>
              </a:solidFill>
              <a:effectLst/>
              <a:uLnTx/>
              <a:uFillTx/>
              <a:latin typeface="Arial"/>
              <a:cs typeface="Arial"/>
              <a:sym typeface="Arial"/>
            </a:endParaRPr>
          </a:p>
          <a:p>
            <a:pPr marL="45720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4;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en"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4</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
        <p:nvSpPr>
          <p:cNvPr id="145" name="Google Shape;145;p23"/>
          <p:cNvSpPr txBox="1"/>
          <p:nvPr/>
        </p:nvSpPr>
        <p:spPr>
          <a:xfrm>
            <a:off x="4686300" y="1074650"/>
            <a:ext cx="4103700" cy="35403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 sz="2000" b="1" i="0" u="none" strike="noStrike" kern="0" cap="none" spc="0" normalizeH="0" baseline="0" noProof="0">
                <a:ln>
                  <a:noFill/>
                </a:ln>
                <a:solidFill>
                  <a:srgbClr val="0397A3"/>
                </a:solidFill>
                <a:effectLst/>
                <a:uLnTx/>
                <a:uFillTx/>
                <a:latin typeface="Arial"/>
                <a:cs typeface="Arial"/>
                <a:sym typeface="Arial"/>
              </a:rPr>
              <a:t>Employers want:</a:t>
            </a:r>
            <a:endParaRPr kumimoji="0" sz="2000" b="1" i="0" u="none" strike="noStrike" kern="0" cap="none" spc="0" normalizeH="0" baseline="0" noProof="0">
              <a:ln>
                <a:noFill/>
              </a:ln>
              <a:solidFill>
                <a:srgbClr val="0397A3"/>
              </a:solidFill>
              <a:effectLst/>
              <a:uLnTx/>
              <a:uFillTx/>
              <a:latin typeface="Arial"/>
              <a:cs typeface="Arial"/>
              <a:sym typeface="Arial"/>
            </a:endParaRPr>
          </a:p>
          <a:p>
            <a:pPr marL="457200" marR="0" lvl="0" indent="-355600" algn="l" defTabSz="914400" rtl="0" eaLnBrk="1" fontAlgn="auto" latinLnBrk="0" hangingPunct="1">
              <a:lnSpc>
                <a:spcPct val="100000"/>
              </a:lnSpc>
              <a:spcBef>
                <a:spcPts val="400"/>
              </a:spcBef>
              <a:spcAft>
                <a:spcPts val="0"/>
              </a:spcAft>
              <a:buClr>
                <a:srgbClr val="000000"/>
              </a:buClr>
              <a:buSzPts val="2000"/>
              <a:buFont typeface="Arial"/>
              <a:buChar char="●"/>
              <a:tabLst/>
              <a:defRPr/>
            </a:pPr>
            <a:r>
              <a:rPr kumimoji="0" lang="en" sz="2000" b="0" i="0" u="none" strike="noStrike" kern="0" cap="none" spc="0" normalizeH="0" baseline="0" noProof="0">
                <a:ln>
                  <a:noFill/>
                </a:ln>
                <a:solidFill>
                  <a:srgbClr val="000000"/>
                </a:solidFill>
                <a:effectLst/>
                <a:uLnTx/>
                <a:uFillTx/>
                <a:latin typeface="Arial"/>
                <a:cs typeface="Arial"/>
                <a:sym typeface="Arial"/>
              </a:rPr>
              <a:t>Experienced talent, especially female talent</a:t>
            </a:r>
            <a:endParaRPr kumimoji="0" sz="2000" b="0" i="0" u="none" strike="noStrike" kern="0" cap="none" spc="0" normalizeH="0" baseline="0" noProof="0">
              <a:ln>
                <a:noFill/>
              </a:ln>
              <a:solidFill>
                <a:srgbClr val="000000"/>
              </a:solidFill>
              <a:effectLst/>
              <a:uLnTx/>
              <a:uFillTx/>
              <a:latin typeface="Arial"/>
              <a:cs typeface="Arial"/>
              <a:sym typeface="Arial"/>
            </a:endParaRPr>
          </a:p>
          <a:p>
            <a:pPr marL="457200" marR="0" lvl="0" indent="-355600" algn="l" defTabSz="914400" rtl="0" eaLnBrk="1" fontAlgn="auto" latinLnBrk="0" hangingPunct="1">
              <a:lnSpc>
                <a:spcPct val="100000"/>
              </a:lnSpc>
              <a:spcBef>
                <a:spcPts val="400"/>
              </a:spcBef>
              <a:spcAft>
                <a:spcPts val="0"/>
              </a:spcAft>
              <a:buClr>
                <a:srgbClr val="000000"/>
              </a:buClr>
              <a:buSzPts val="2000"/>
              <a:buFont typeface="Arial"/>
              <a:buChar char="●"/>
              <a:tabLst/>
              <a:defRPr/>
            </a:pPr>
            <a:r>
              <a:rPr kumimoji="0" lang="en" sz="2000" b="0" i="0" u="none" strike="noStrike" kern="0" cap="none" spc="0" normalizeH="0" baseline="0" noProof="0">
                <a:ln>
                  <a:noFill/>
                </a:ln>
                <a:solidFill>
                  <a:srgbClr val="000000"/>
                </a:solidFill>
                <a:effectLst/>
                <a:uLnTx/>
                <a:uFillTx/>
                <a:latin typeface="Arial"/>
                <a:cs typeface="Arial"/>
                <a:sym typeface="Arial"/>
              </a:rPr>
              <a:t>Diversity (gender, age, perspective, etc.)</a:t>
            </a:r>
            <a:endParaRPr kumimoji="0" sz="2000" b="0" i="0" u="none" strike="noStrike" kern="0" cap="none" spc="0" normalizeH="0" baseline="0" noProof="0">
              <a:ln>
                <a:noFill/>
              </a:ln>
              <a:solidFill>
                <a:srgbClr val="000000"/>
              </a:solidFill>
              <a:effectLst/>
              <a:uLnTx/>
              <a:uFillTx/>
              <a:latin typeface="Arial"/>
              <a:cs typeface="Arial"/>
              <a:sym typeface="Arial"/>
            </a:endParaRPr>
          </a:p>
          <a:p>
            <a:pPr marL="457200" marR="0" lvl="0" indent="-355600" algn="l" defTabSz="914400" rtl="0" eaLnBrk="1" fontAlgn="auto" latinLnBrk="0" hangingPunct="1">
              <a:lnSpc>
                <a:spcPct val="100000"/>
              </a:lnSpc>
              <a:spcBef>
                <a:spcPts val="400"/>
              </a:spcBef>
              <a:spcAft>
                <a:spcPts val="0"/>
              </a:spcAft>
              <a:buClr>
                <a:srgbClr val="000000"/>
              </a:buClr>
              <a:buSzPts val="2000"/>
              <a:buFont typeface="Arial"/>
              <a:buChar char="●"/>
              <a:tabLst/>
              <a:defRPr/>
            </a:pPr>
            <a:r>
              <a:rPr kumimoji="0" lang="en" sz="2000" b="0" i="0" u="none" strike="noStrike" kern="0" cap="none" spc="0" normalizeH="0" baseline="0" noProof="0">
                <a:ln>
                  <a:noFill/>
                </a:ln>
                <a:solidFill>
                  <a:srgbClr val="000000"/>
                </a:solidFill>
                <a:effectLst/>
                <a:uLnTx/>
                <a:uFillTx/>
                <a:latin typeface="Arial"/>
                <a:cs typeface="Arial"/>
                <a:sym typeface="Arial"/>
              </a:rPr>
              <a:t>More inclusive cultures</a:t>
            </a:r>
            <a:endParaRPr kumimoji="0" sz="20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sz="800" b="1" i="0" u="none" strike="noStrike" kern="0" cap="none" spc="0" normalizeH="0" baseline="0" noProof="0">
              <a:ln>
                <a:noFill/>
              </a:ln>
              <a:solidFill>
                <a:srgbClr val="0397A3"/>
              </a:solidFill>
              <a:effectLst/>
              <a:uLnTx/>
              <a:uFillTx/>
              <a:latin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sz="800" b="1" i="0" u="none" strike="noStrike" kern="0" cap="none" spc="0" normalizeH="0" baseline="0" noProof="0">
              <a:ln>
                <a:noFill/>
              </a:ln>
              <a:solidFill>
                <a:srgbClr val="0397A3"/>
              </a:solidFill>
              <a:effectLst/>
              <a:uLnTx/>
              <a:uFillTx/>
              <a:latin typeface="Arial"/>
              <a:cs typeface="Arial"/>
              <a:sym typeface="Arial"/>
            </a:endParaRPr>
          </a:p>
          <a:p>
            <a:pPr marL="45720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46" name="Google Shape;146;p23"/>
          <p:cNvCxnSpPr/>
          <p:nvPr/>
        </p:nvCxnSpPr>
        <p:spPr>
          <a:xfrm>
            <a:off x="4574275" y="1083000"/>
            <a:ext cx="6600" cy="3531600"/>
          </a:xfrm>
          <a:prstGeom prst="straightConnector1">
            <a:avLst/>
          </a:prstGeom>
          <a:noFill/>
          <a:ln w="38100" cap="flat" cmpd="sng">
            <a:solidFill>
              <a:srgbClr val="6D2077"/>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9"/>
          <p:cNvPicPr preferRelativeResize="0"/>
          <p:nvPr/>
        </p:nvPicPr>
        <p:blipFill rotWithShape="1">
          <a:blip r:embed="rId3">
            <a:alphaModFix/>
          </a:blip>
          <a:srcRect/>
          <a:stretch/>
        </p:blipFill>
        <p:spPr>
          <a:xfrm>
            <a:off x="466725" y="0"/>
            <a:ext cx="2057400" cy="95250"/>
          </a:xfrm>
          <a:prstGeom prst="rect">
            <a:avLst/>
          </a:prstGeom>
          <a:noFill/>
          <a:ln>
            <a:noFill/>
          </a:ln>
        </p:spPr>
      </p:pic>
      <p:pic>
        <p:nvPicPr>
          <p:cNvPr id="80" name="Google Shape;80;p19"/>
          <p:cNvPicPr preferRelativeResize="0"/>
          <p:nvPr/>
        </p:nvPicPr>
        <p:blipFill rotWithShape="1">
          <a:blip r:embed="rId4">
            <a:alphaModFix/>
          </a:blip>
          <a:srcRect/>
          <a:stretch/>
        </p:blipFill>
        <p:spPr>
          <a:xfrm>
            <a:off x="0" y="5105101"/>
            <a:ext cx="9144000" cy="66025"/>
          </a:xfrm>
          <a:prstGeom prst="rect">
            <a:avLst/>
          </a:prstGeom>
          <a:noFill/>
          <a:ln>
            <a:noFill/>
          </a:ln>
        </p:spPr>
      </p:pic>
      <p:sp>
        <p:nvSpPr>
          <p:cNvPr id="87" name="Google Shape;87;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a:lstStyle>
          <a:p>
            <a:pPr marL="0" lvl="0" indent="0" algn="r" rtl="0">
              <a:lnSpc>
                <a:spcPct val="100000"/>
              </a:lnSpc>
              <a:spcBef>
                <a:spcPts val="0"/>
              </a:spcBef>
              <a:spcAft>
                <a:spcPts val="0"/>
              </a:spcAft>
              <a:buSzPts val="1000"/>
              <a:buNone/>
            </a:pPr>
            <a:fld id="{00000000-1234-1234-1234-123412341234}" type="slidenum">
              <a:rPr lang="en"/>
              <a:pPr marL="0" lvl="0" indent="0" algn="r" rtl="0">
                <a:lnSpc>
                  <a:spcPct val="100000"/>
                </a:lnSpc>
                <a:spcBef>
                  <a:spcPts val="0"/>
                </a:spcBef>
                <a:spcAft>
                  <a:spcPts val="0"/>
                </a:spcAft>
                <a:buSzPts val="1000"/>
                <a:buNone/>
              </a:pPr>
              <a:t>5</a:t>
            </a:fld>
            <a:endParaRPr/>
          </a:p>
        </p:txBody>
      </p:sp>
      <p:pic>
        <p:nvPicPr>
          <p:cNvPr id="5" name="Google Shape;164;p25">
            <a:extLst>
              <a:ext uri="{FF2B5EF4-FFF2-40B4-BE49-F238E27FC236}">
                <a16:creationId xmlns:a16="http://schemas.microsoft.com/office/drawing/2014/main" id="{A6B1D59B-C90E-7614-135D-86A028112455}"/>
              </a:ext>
            </a:extLst>
          </p:cNvPr>
          <p:cNvPicPr preferRelativeResize="0"/>
          <p:nvPr/>
        </p:nvPicPr>
        <p:blipFill rotWithShape="1">
          <a:blip r:embed="rId5">
            <a:alphaModFix/>
          </a:blip>
          <a:srcRect/>
          <a:stretch/>
        </p:blipFill>
        <p:spPr>
          <a:xfrm>
            <a:off x="354126" y="4617875"/>
            <a:ext cx="1723300" cy="434175"/>
          </a:xfrm>
          <a:prstGeom prst="rect">
            <a:avLst/>
          </a:prstGeom>
          <a:noFill/>
          <a:ln>
            <a:noFill/>
          </a:ln>
        </p:spPr>
      </p:pic>
      <p:sp>
        <p:nvSpPr>
          <p:cNvPr id="2" name="Google Shape;342;p9">
            <a:extLst>
              <a:ext uri="{FF2B5EF4-FFF2-40B4-BE49-F238E27FC236}">
                <a16:creationId xmlns:a16="http://schemas.microsoft.com/office/drawing/2014/main" id="{D20ADEF0-D300-7783-0969-1A96F3A3ACE7}"/>
              </a:ext>
            </a:extLst>
          </p:cNvPr>
          <p:cNvSpPr txBox="1">
            <a:spLocks/>
          </p:cNvSpPr>
          <p:nvPr/>
        </p:nvSpPr>
        <p:spPr>
          <a:xfrm>
            <a:off x="478265" y="86683"/>
            <a:ext cx="8448036" cy="857250"/>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l">
              <a:buSzPts val="1400"/>
            </a:pPr>
            <a:r>
              <a:rPr lang="en-US" sz="3600" dirty="0" err="1"/>
              <a:t>Returnships</a:t>
            </a:r>
            <a:r>
              <a:rPr lang="en-US" sz="3600" dirty="0"/>
              <a:t> Deliver Results</a:t>
            </a:r>
          </a:p>
        </p:txBody>
      </p:sp>
      <p:sp>
        <p:nvSpPr>
          <p:cNvPr id="4" name="Google Shape;343;p9">
            <a:extLst>
              <a:ext uri="{FF2B5EF4-FFF2-40B4-BE49-F238E27FC236}">
                <a16:creationId xmlns:a16="http://schemas.microsoft.com/office/drawing/2014/main" id="{BA8CE2E3-5602-E313-2E19-5B1C363978D2}"/>
              </a:ext>
            </a:extLst>
          </p:cNvPr>
          <p:cNvSpPr txBox="1"/>
          <p:nvPr/>
        </p:nvSpPr>
        <p:spPr>
          <a:xfrm>
            <a:off x="920621" y="1209061"/>
            <a:ext cx="3057410" cy="2344214"/>
          </a:xfrm>
          <a:prstGeom prst="rect">
            <a:avLst/>
          </a:prstGeom>
          <a:noFill/>
          <a:ln w="38100" cap="flat" cmpd="sng">
            <a:solidFill>
              <a:srgbClr val="6D2077"/>
            </a:solidFill>
            <a:prstDash val="solid"/>
            <a:round/>
            <a:headEnd type="none" w="sm" len="sm"/>
            <a:tailEnd type="none" w="sm" len="sm"/>
          </a:ln>
        </p:spPr>
        <p:txBody>
          <a:bodyPr spcFirstLastPara="1" wrap="square" lIns="91425" tIns="45713" rIns="91425" bIns="45713"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4C4B4D"/>
              </a:buClr>
              <a:buSzPts val="9000"/>
              <a:buFont typeface="Arial"/>
              <a:buNone/>
            </a:pPr>
            <a:r>
              <a:rPr lang="en-US" sz="7500" b="1" i="0" u="none" strike="noStrike" cap="none">
                <a:solidFill>
                  <a:srgbClr val="6D2077"/>
                </a:solidFill>
                <a:latin typeface="Arial"/>
                <a:ea typeface="Arial"/>
                <a:cs typeface="Arial"/>
                <a:sym typeface="Arial"/>
              </a:rPr>
              <a:t>80%</a:t>
            </a:r>
            <a:endParaRPr sz="788"/>
          </a:p>
          <a:p>
            <a:pPr marL="0" marR="0" lvl="1" indent="0" algn="ctr" rtl="0">
              <a:lnSpc>
                <a:spcPct val="100000"/>
              </a:lnSpc>
              <a:spcBef>
                <a:spcPts val="220"/>
              </a:spcBef>
              <a:spcAft>
                <a:spcPts val="0"/>
              </a:spcAft>
              <a:buClr>
                <a:srgbClr val="4C4B4D"/>
              </a:buClr>
              <a:buSzPts val="1320"/>
              <a:buFont typeface="Arial"/>
              <a:buNone/>
            </a:pPr>
            <a:endParaRPr sz="1100" b="0" i="0" u="none" strike="noStrike" cap="none">
              <a:solidFill>
                <a:srgbClr val="4C4B4D"/>
              </a:solidFill>
              <a:latin typeface="Arial"/>
              <a:ea typeface="Arial"/>
              <a:cs typeface="Arial"/>
              <a:sym typeface="Arial"/>
            </a:endParaRPr>
          </a:p>
          <a:p>
            <a:pPr marL="0" marR="0" lvl="1" indent="0" algn="ctr" rtl="0">
              <a:lnSpc>
                <a:spcPct val="100000"/>
              </a:lnSpc>
              <a:spcBef>
                <a:spcPts val="360"/>
              </a:spcBef>
              <a:spcAft>
                <a:spcPts val="0"/>
              </a:spcAft>
              <a:buClr>
                <a:srgbClr val="4C4B4D"/>
              </a:buClr>
              <a:buSzPts val="2160"/>
              <a:buFont typeface="Arial"/>
              <a:buNone/>
            </a:pPr>
            <a:r>
              <a:rPr lang="en-US" sz="1800" b="0" i="0" u="none" strike="noStrike" cap="none">
                <a:solidFill>
                  <a:srgbClr val="4C4B4D"/>
                </a:solidFill>
                <a:latin typeface="Arial"/>
                <a:ea typeface="Arial"/>
                <a:cs typeface="Arial"/>
                <a:sym typeface="Arial"/>
              </a:rPr>
              <a:t>of program participants were offered ongoing employment</a:t>
            </a:r>
            <a:endParaRPr sz="788"/>
          </a:p>
          <a:p>
            <a:pPr marL="0" marR="0" lvl="0" indent="0" algn="l" rtl="0">
              <a:lnSpc>
                <a:spcPct val="100000"/>
              </a:lnSpc>
              <a:spcBef>
                <a:spcPts val="280"/>
              </a:spcBef>
              <a:spcAft>
                <a:spcPts val="0"/>
              </a:spcAft>
              <a:buClr>
                <a:srgbClr val="4C4B4D"/>
              </a:buClr>
              <a:buSzPts val="1680"/>
              <a:buFont typeface="Arial"/>
              <a:buNone/>
            </a:pPr>
            <a:endParaRPr sz="1400" b="0" i="0" u="none" strike="noStrike" cap="none">
              <a:solidFill>
                <a:srgbClr val="4C4B4D"/>
              </a:solidFill>
              <a:latin typeface="Arial"/>
              <a:ea typeface="Arial"/>
              <a:cs typeface="Arial"/>
              <a:sym typeface="Arial"/>
            </a:endParaRPr>
          </a:p>
          <a:p>
            <a:pPr marL="0" marR="0" lvl="0" indent="0" algn="l" rtl="0">
              <a:lnSpc>
                <a:spcPct val="100000"/>
              </a:lnSpc>
              <a:spcBef>
                <a:spcPts val="220"/>
              </a:spcBef>
              <a:spcAft>
                <a:spcPts val="0"/>
              </a:spcAft>
              <a:buClr>
                <a:srgbClr val="4C4B4D"/>
              </a:buClr>
              <a:buSzPts val="1320"/>
              <a:buFont typeface="Arial"/>
              <a:buNone/>
            </a:pPr>
            <a:endParaRPr sz="1100" b="0" i="0" u="none" strike="noStrike" cap="none">
              <a:solidFill>
                <a:srgbClr val="4C4B4D"/>
              </a:solidFill>
              <a:latin typeface="Arial"/>
              <a:ea typeface="Arial"/>
              <a:cs typeface="Arial"/>
              <a:sym typeface="Arial"/>
            </a:endParaRPr>
          </a:p>
        </p:txBody>
      </p:sp>
      <p:sp>
        <p:nvSpPr>
          <p:cNvPr id="6" name="Google Shape;344;p9">
            <a:extLst>
              <a:ext uri="{FF2B5EF4-FFF2-40B4-BE49-F238E27FC236}">
                <a16:creationId xmlns:a16="http://schemas.microsoft.com/office/drawing/2014/main" id="{C40D93C8-59F0-DBF8-035C-25C0FF8CF9E7}"/>
              </a:ext>
            </a:extLst>
          </p:cNvPr>
          <p:cNvSpPr txBox="1">
            <a:spLocks/>
          </p:cNvSpPr>
          <p:nvPr/>
        </p:nvSpPr>
        <p:spPr>
          <a:xfrm>
            <a:off x="781369" y="4055936"/>
            <a:ext cx="8144932" cy="423385"/>
          </a:xfrm>
          <a:prstGeom prst="rect">
            <a:avLst/>
          </a:prstGeom>
          <a:noFill/>
          <a:ln>
            <a:noFill/>
          </a:ln>
        </p:spPr>
        <p:txBody>
          <a:bodyPr spcFirstLastPara="1" wrap="square" lIns="68569" tIns="34275" rIns="68569" bIns="3427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indent="0">
              <a:spcBef>
                <a:spcPts val="300"/>
              </a:spcBef>
              <a:buSzPts val="1800"/>
            </a:pPr>
            <a:r>
              <a:rPr lang="en-US" sz="1800" i="1"/>
              <a:t>Effective across all functions, including technical and other specialized roles</a:t>
            </a:r>
            <a:endParaRPr lang="en-US" sz="788"/>
          </a:p>
        </p:txBody>
      </p:sp>
      <p:sp>
        <p:nvSpPr>
          <p:cNvPr id="7" name="Google Shape;345;p9">
            <a:extLst>
              <a:ext uri="{FF2B5EF4-FFF2-40B4-BE49-F238E27FC236}">
                <a16:creationId xmlns:a16="http://schemas.microsoft.com/office/drawing/2014/main" id="{7C1775EA-E2D3-9413-DCE5-5919BA026CCE}"/>
              </a:ext>
            </a:extLst>
          </p:cNvPr>
          <p:cNvSpPr txBox="1"/>
          <p:nvPr/>
        </p:nvSpPr>
        <p:spPr>
          <a:xfrm>
            <a:off x="4961957" y="1209061"/>
            <a:ext cx="3175406" cy="2344214"/>
          </a:xfrm>
          <a:prstGeom prst="rect">
            <a:avLst/>
          </a:prstGeom>
          <a:noFill/>
          <a:ln w="38100" cap="flat" cmpd="sng">
            <a:solidFill>
              <a:srgbClr val="6D2077"/>
            </a:solidFill>
            <a:prstDash val="solid"/>
            <a:round/>
            <a:headEnd type="none" w="sm" len="sm"/>
            <a:tailEnd type="none" w="sm" len="sm"/>
          </a:ln>
        </p:spPr>
        <p:txBody>
          <a:bodyPr spcFirstLastPara="1" wrap="square" lIns="91425" tIns="45713" rIns="91425" bIns="45713"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4C4B4D"/>
              </a:buClr>
              <a:buSzPts val="9000"/>
              <a:buFont typeface="Arial"/>
              <a:buNone/>
            </a:pPr>
            <a:r>
              <a:rPr lang="en-US" sz="7500" b="1">
                <a:solidFill>
                  <a:srgbClr val="6D2077"/>
                </a:solidFill>
                <a:latin typeface="Arial"/>
                <a:ea typeface="Arial"/>
                <a:cs typeface="Arial"/>
                <a:sym typeface="Arial"/>
              </a:rPr>
              <a:t>90</a:t>
            </a:r>
            <a:r>
              <a:rPr lang="en-US" sz="7500" b="1" i="0" u="none" strike="noStrike" cap="none">
                <a:solidFill>
                  <a:srgbClr val="6D2077"/>
                </a:solidFill>
                <a:latin typeface="Arial"/>
                <a:ea typeface="Arial"/>
                <a:cs typeface="Arial"/>
                <a:sym typeface="Arial"/>
              </a:rPr>
              <a:t>%</a:t>
            </a:r>
            <a:endParaRPr sz="788"/>
          </a:p>
          <a:p>
            <a:pPr marL="0" marR="0" lvl="1" indent="0" algn="ctr" rtl="0">
              <a:lnSpc>
                <a:spcPct val="100000"/>
              </a:lnSpc>
              <a:spcBef>
                <a:spcPts val="220"/>
              </a:spcBef>
              <a:spcAft>
                <a:spcPts val="0"/>
              </a:spcAft>
              <a:buClr>
                <a:srgbClr val="4C4B4D"/>
              </a:buClr>
              <a:buSzPts val="1320"/>
              <a:buFont typeface="Arial"/>
              <a:buNone/>
            </a:pPr>
            <a:endParaRPr sz="1100" b="0" i="0" u="none" strike="noStrike" cap="none">
              <a:solidFill>
                <a:srgbClr val="4C4B4D"/>
              </a:solidFill>
              <a:latin typeface="Arial"/>
              <a:ea typeface="Arial"/>
              <a:cs typeface="Arial"/>
              <a:sym typeface="Arial"/>
            </a:endParaRPr>
          </a:p>
          <a:p>
            <a:pPr marL="0" marR="0" lvl="1" indent="0" algn="ctr" rtl="0">
              <a:lnSpc>
                <a:spcPct val="100000"/>
              </a:lnSpc>
              <a:spcBef>
                <a:spcPts val="330"/>
              </a:spcBef>
              <a:spcAft>
                <a:spcPts val="0"/>
              </a:spcAft>
              <a:buClr>
                <a:srgbClr val="4C4B4D"/>
              </a:buClr>
              <a:buSzPts val="1980"/>
              <a:buFont typeface="Arial"/>
              <a:buNone/>
            </a:pPr>
            <a:r>
              <a:rPr lang="en-US" sz="1650" b="0" i="0" u="none" strike="noStrike" cap="none">
                <a:solidFill>
                  <a:srgbClr val="4C4B4D"/>
                </a:solidFill>
                <a:latin typeface="Arial"/>
                <a:ea typeface="Arial"/>
                <a:cs typeface="Arial"/>
                <a:sym typeface="Arial"/>
              </a:rPr>
              <a:t>two-year retention rate for program participants</a:t>
            </a:r>
            <a:endParaRPr sz="788"/>
          </a:p>
          <a:p>
            <a:pPr marL="0" marR="0" lvl="0" indent="0" algn="l" rtl="0">
              <a:lnSpc>
                <a:spcPct val="100000"/>
              </a:lnSpc>
              <a:spcBef>
                <a:spcPts val="220"/>
              </a:spcBef>
              <a:spcAft>
                <a:spcPts val="0"/>
              </a:spcAft>
              <a:buClr>
                <a:srgbClr val="4C4B4D"/>
              </a:buClr>
              <a:buSzPts val="1320"/>
              <a:buFont typeface="Arial"/>
              <a:buNone/>
            </a:pPr>
            <a:endParaRPr sz="1100" b="0" i="0" u="none" strike="noStrike" cap="none">
              <a:solidFill>
                <a:srgbClr val="4C4B4D"/>
              </a:solidFill>
              <a:latin typeface="Arial"/>
              <a:ea typeface="Arial"/>
              <a:cs typeface="Arial"/>
              <a:sym typeface="Arial"/>
            </a:endParaRPr>
          </a:p>
        </p:txBody>
      </p:sp>
    </p:spTree>
    <p:extLst>
      <p:ext uri="{BB962C8B-B14F-4D97-AF65-F5344CB8AC3E}">
        <p14:creationId xmlns:p14="http://schemas.microsoft.com/office/powerpoint/2010/main" val="2406704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9"/>
          <p:cNvPicPr preferRelativeResize="0"/>
          <p:nvPr/>
        </p:nvPicPr>
        <p:blipFill rotWithShape="1">
          <a:blip r:embed="rId3">
            <a:alphaModFix/>
          </a:blip>
          <a:srcRect/>
          <a:stretch/>
        </p:blipFill>
        <p:spPr>
          <a:xfrm>
            <a:off x="466725" y="0"/>
            <a:ext cx="2057400" cy="95250"/>
          </a:xfrm>
          <a:prstGeom prst="rect">
            <a:avLst/>
          </a:prstGeom>
          <a:noFill/>
          <a:ln>
            <a:noFill/>
          </a:ln>
        </p:spPr>
      </p:pic>
      <p:pic>
        <p:nvPicPr>
          <p:cNvPr id="80" name="Google Shape;80;p19"/>
          <p:cNvPicPr preferRelativeResize="0"/>
          <p:nvPr/>
        </p:nvPicPr>
        <p:blipFill rotWithShape="1">
          <a:blip r:embed="rId4">
            <a:alphaModFix/>
          </a:blip>
          <a:srcRect/>
          <a:stretch/>
        </p:blipFill>
        <p:spPr>
          <a:xfrm>
            <a:off x="0" y="5105101"/>
            <a:ext cx="9144000" cy="66025"/>
          </a:xfrm>
          <a:prstGeom prst="rect">
            <a:avLst/>
          </a:prstGeom>
          <a:noFill/>
          <a:ln>
            <a:noFill/>
          </a:ln>
        </p:spPr>
      </p:pic>
      <p:sp>
        <p:nvSpPr>
          <p:cNvPr id="87" name="Google Shape;87;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a:lstStyle>
          <a:p>
            <a:pPr marL="0" lvl="0" indent="0" algn="r" rtl="0">
              <a:lnSpc>
                <a:spcPct val="100000"/>
              </a:lnSpc>
              <a:spcBef>
                <a:spcPts val="0"/>
              </a:spcBef>
              <a:spcAft>
                <a:spcPts val="0"/>
              </a:spcAft>
              <a:buSzPts val="1000"/>
              <a:buNone/>
            </a:pPr>
            <a:fld id="{00000000-1234-1234-1234-123412341234}" type="slidenum">
              <a:rPr lang="en"/>
              <a:pPr marL="0" lvl="0" indent="0" algn="r" rtl="0">
                <a:lnSpc>
                  <a:spcPct val="100000"/>
                </a:lnSpc>
                <a:spcBef>
                  <a:spcPts val="0"/>
                </a:spcBef>
                <a:spcAft>
                  <a:spcPts val="0"/>
                </a:spcAft>
                <a:buSzPts val="1000"/>
                <a:buNone/>
              </a:pPr>
              <a:t>6</a:t>
            </a:fld>
            <a:endParaRPr/>
          </a:p>
        </p:txBody>
      </p:sp>
      <p:pic>
        <p:nvPicPr>
          <p:cNvPr id="1026" name="Picture 2">
            <a:extLst>
              <a:ext uri="{FF2B5EF4-FFF2-40B4-BE49-F238E27FC236}">
                <a16:creationId xmlns:a16="http://schemas.microsoft.com/office/drawing/2014/main" id="{D5E4CA83-C11B-5E0A-8106-8BC716BC08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9666" y="1533778"/>
            <a:ext cx="3604334" cy="3604334"/>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164;p25">
            <a:extLst>
              <a:ext uri="{FF2B5EF4-FFF2-40B4-BE49-F238E27FC236}">
                <a16:creationId xmlns:a16="http://schemas.microsoft.com/office/drawing/2014/main" id="{A6B1D59B-C90E-7614-135D-86A028112455}"/>
              </a:ext>
            </a:extLst>
          </p:cNvPr>
          <p:cNvPicPr preferRelativeResize="0"/>
          <p:nvPr/>
        </p:nvPicPr>
        <p:blipFill rotWithShape="1">
          <a:blip r:embed="rId6">
            <a:alphaModFix/>
          </a:blip>
          <a:srcRect/>
          <a:stretch/>
        </p:blipFill>
        <p:spPr>
          <a:xfrm>
            <a:off x="354126" y="4617875"/>
            <a:ext cx="1723300" cy="434175"/>
          </a:xfrm>
          <a:prstGeom prst="rect">
            <a:avLst/>
          </a:prstGeom>
          <a:noFill/>
          <a:ln>
            <a:noFill/>
          </a:ln>
        </p:spPr>
      </p:pic>
      <p:sp>
        <p:nvSpPr>
          <p:cNvPr id="4" name="Google Shape;351;p10">
            <a:extLst>
              <a:ext uri="{FF2B5EF4-FFF2-40B4-BE49-F238E27FC236}">
                <a16:creationId xmlns:a16="http://schemas.microsoft.com/office/drawing/2014/main" id="{3A215059-2444-144B-A470-B2E9DC010D1D}"/>
              </a:ext>
            </a:extLst>
          </p:cNvPr>
          <p:cNvSpPr txBox="1">
            <a:spLocks/>
          </p:cNvSpPr>
          <p:nvPr/>
        </p:nvSpPr>
        <p:spPr>
          <a:xfrm>
            <a:off x="620822" y="47625"/>
            <a:ext cx="7556500" cy="2510946"/>
          </a:xfrm>
          <a:prstGeom prst="rect">
            <a:avLst/>
          </a:prstGeom>
          <a:noFill/>
          <a:ln>
            <a:noFill/>
          </a:ln>
        </p:spPr>
        <p:txBody>
          <a:bodyPr spcFirstLastPara="1" wrap="square" lIns="68569" tIns="34275" rIns="68569" bIns="3427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buClr>
                <a:srgbClr val="000000"/>
              </a:buClr>
              <a:buSzPts val="1400"/>
            </a:pPr>
            <a:r>
              <a:rPr lang="en-US" sz="6000" b="1" i="1" dirty="0">
                <a:solidFill>
                  <a:schemeClr val="tx1"/>
                </a:solidFill>
              </a:rPr>
              <a:t>Program Details</a:t>
            </a:r>
            <a:endParaRPr lang="en-US" sz="788" dirty="0">
              <a:solidFill>
                <a:schemeClr val="tx1"/>
              </a:solidFill>
            </a:endParaRPr>
          </a:p>
        </p:txBody>
      </p:sp>
    </p:spTree>
    <p:extLst>
      <p:ext uri="{BB962C8B-B14F-4D97-AF65-F5344CB8AC3E}">
        <p14:creationId xmlns:p14="http://schemas.microsoft.com/office/powerpoint/2010/main" val="3241857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9"/>
          <p:cNvPicPr preferRelativeResize="0"/>
          <p:nvPr/>
        </p:nvPicPr>
        <p:blipFill rotWithShape="1">
          <a:blip r:embed="rId3">
            <a:alphaModFix/>
          </a:blip>
          <a:srcRect/>
          <a:stretch/>
        </p:blipFill>
        <p:spPr>
          <a:xfrm>
            <a:off x="466725" y="0"/>
            <a:ext cx="2057400" cy="95250"/>
          </a:xfrm>
          <a:prstGeom prst="rect">
            <a:avLst/>
          </a:prstGeom>
          <a:noFill/>
          <a:ln>
            <a:noFill/>
          </a:ln>
        </p:spPr>
      </p:pic>
      <p:pic>
        <p:nvPicPr>
          <p:cNvPr id="80" name="Google Shape;80;p19"/>
          <p:cNvPicPr preferRelativeResize="0"/>
          <p:nvPr/>
        </p:nvPicPr>
        <p:blipFill rotWithShape="1">
          <a:blip r:embed="rId4">
            <a:alphaModFix/>
          </a:blip>
          <a:srcRect/>
          <a:stretch/>
        </p:blipFill>
        <p:spPr>
          <a:xfrm>
            <a:off x="0" y="5105101"/>
            <a:ext cx="9144000" cy="66025"/>
          </a:xfrm>
          <a:prstGeom prst="rect">
            <a:avLst/>
          </a:prstGeom>
          <a:noFill/>
          <a:ln>
            <a:noFill/>
          </a:ln>
        </p:spPr>
      </p:pic>
      <p:sp>
        <p:nvSpPr>
          <p:cNvPr id="87" name="Google Shape;87;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a:lstStyle>
          <a:p>
            <a:pPr marL="0" lvl="0" indent="0" algn="r" rtl="0">
              <a:lnSpc>
                <a:spcPct val="100000"/>
              </a:lnSpc>
              <a:spcBef>
                <a:spcPts val="0"/>
              </a:spcBef>
              <a:spcAft>
                <a:spcPts val="0"/>
              </a:spcAft>
              <a:buSzPts val="1000"/>
              <a:buNone/>
            </a:pPr>
            <a:fld id="{00000000-1234-1234-1234-123412341234}" type="slidenum">
              <a:rPr lang="en"/>
              <a:pPr marL="0" lvl="0" indent="0" algn="r" rtl="0">
                <a:lnSpc>
                  <a:spcPct val="100000"/>
                </a:lnSpc>
                <a:spcBef>
                  <a:spcPts val="0"/>
                </a:spcBef>
                <a:spcAft>
                  <a:spcPts val="0"/>
                </a:spcAft>
                <a:buSzPts val="1000"/>
                <a:buNone/>
              </a:pPr>
              <a:t>7</a:t>
            </a:fld>
            <a:endParaRPr/>
          </a:p>
        </p:txBody>
      </p:sp>
      <p:pic>
        <p:nvPicPr>
          <p:cNvPr id="5" name="Google Shape;164;p25">
            <a:extLst>
              <a:ext uri="{FF2B5EF4-FFF2-40B4-BE49-F238E27FC236}">
                <a16:creationId xmlns:a16="http://schemas.microsoft.com/office/drawing/2014/main" id="{A6B1D59B-C90E-7614-135D-86A028112455}"/>
              </a:ext>
            </a:extLst>
          </p:cNvPr>
          <p:cNvPicPr preferRelativeResize="0"/>
          <p:nvPr/>
        </p:nvPicPr>
        <p:blipFill rotWithShape="1">
          <a:blip r:embed="rId5">
            <a:alphaModFix/>
          </a:blip>
          <a:srcRect/>
          <a:stretch/>
        </p:blipFill>
        <p:spPr>
          <a:xfrm>
            <a:off x="354126" y="4617875"/>
            <a:ext cx="1723300" cy="434175"/>
          </a:xfrm>
          <a:prstGeom prst="rect">
            <a:avLst/>
          </a:prstGeom>
          <a:noFill/>
          <a:ln>
            <a:noFill/>
          </a:ln>
        </p:spPr>
      </p:pic>
      <p:sp>
        <p:nvSpPr>
          <p:cNvPr id="4" name="Google Shape;416;p16">
            <a:extLst>
              <a:ext uri="{FF2B5EF4-FFF2-40B4-BE49-F238E27FC236}">
                <a16:creationId xmlns:a16="http://schemas.microsoft.com/office/drawing/2014/main" id="{4308A375-8C83-20CB-3784-E9A01032DFC5}"/>
              </a:ext>
            </a:extLst>
          </p:cNvPr>
          <p:cNvSpPr txBox="1">
            <a:spLocks/>
          </p:cNvSpPr>
          <p:nvPr/>
        </p:nvSpPr>
        <p:spPr>
          <a:xfrm>
            <a:off x="466725" y="47625"/>
            <a:ext cx="5866747" cy="857250"/>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l">
              <a:buSzPts val="1400"/>
            </a:pPr>
            <a:r>
              <a:rPr lang="en-US" sz="3200" b="1" dirty="0">
                <a:solidFill>
                  <a:schemeClr val="tx1"/>
                </a:solidFill>
              </a:rPr>
              <a:t>Program Overview</a:t>
            </a:r>
            <a:endParaRPr lang="en-US" sz="3200" b="1" dirty="0"/>
          </a:p>
        </p:txBody>
      </p:sp>
      <p:sp>
        <p:nvSpPr>
          <p:cNvPr id="6" name="Google Shape;417;p16">
            <a:extLst>
              <a:ext uri="{FF2B5EF4-FFF2-40B4-BE49-F238E27FC236}">
                <a16:creationId xmlns:a16="http://schemas.microsoft.com/office/drawing/2014/main" id="{1CF16A1F-4E55-86C3-2B97-E4E74C027DA4}"/>
              </a:ext>
            </a:extLst>
          </p:cNvPr>
          <p:cNvSpPr txBox="1">
            <a:spLocks/>
          </p:cNvSpPr>
          <p:nvPr/>
        </p:nvSpPr>
        <p:spPr>
          <a:xfrm>
            <a:off x="466725" y="1039484"/>
            <a:ext cx="8118333" cy="3575449"/>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554352" indent="-428625" algn="l">
              <a:spcBef>
                <a:spcPts val="360"/>
              </a:spcBef>
              <a:buClrTx/>
              <a:buSzPts val="1620"/>
              <a:buFont typeface="Arial" panose="020B0604020202020204" pitchFamily="34" charset="0"/>
              <a:buChar char="•"/>
            </a:pPr>
            <a:r>
              <a:rPr lang="en-US" sz="1600" dirty="0">
                <a:solidFill>
                  <a:schemeClr val="tx1"/>
                </a:solidFill>
              </a:rPr>
              <a:t>16-week paid internships for midcareer professionals </a:t>
            </a:r>
          </a:p>
          <a:p>
            <a:pPr marL="925818" lvl="1" indent="-342900" algn="l">
              <a:spcBef>
                <a:spcPts val="360"/>
              </a:spcBef>
              <a:buClrTx/>
              <a:buSzPts val="1620"/>
              <a:buFont typeface="Arial" panose="020B0604020202020204" pitchFamily="34" charset="0"/>
              <a:buChar char="•"/>
            </a:pPr>
            <a:r>
              <a:rPr lang="en-US" sz="1200" dirty="0">
                <a:solidFill>
                  <a:schemeClr val="tx1"/>
                </a:solidFill>
              </a:rPr>
              <a:t>Minimum 5 years work experience and 2 years out for caregiving</a:t>
            </a:r>
          </a:p>
          <a:p>
            <a:pPr marL="914378" lvl="1" indent="-331460" algn="l">
              <a:spcBef>
                <a:spcPts val="360"/>
              </a:spcBef>
              <a:buClrTx/>
              <a:buSzPts val="1620"/>
              <a:buFont typeface="Arial" panose="020B0604020202020204" pitchFamily="34" charset="0"/>
              <a:buChar char="•"/>
            </a:pPr>
            <a:r>
              <a:rPr lang="en-US" sz="1200" dirty="0">
                <a:solidFill>
                  <a:schemeClr val="tx1"/>
                </a:solidFill>
              </a:rPr>
              <a:t>Any candidate who meets criteria can be hired, regardless of how the candidate heard about your program</a:t>
            </a:r>
          </a:p>
          <a:p>
            <a:pPr marL="554352" indent="-428625" algn="l">
              <a:spcBef>
                <a:spcPts val="360"/>
              </a:spcBef>
              <a:buClrTx/>
              <a:buSzPts val="1620"/>
              <a:buFont typeface="Arial" panose="020B0604020202020204" pitchFamily="34" charset="0"/>
              <a:buChar char="•"/>
            </a:pPr>
            <a:r>
              <a:rPr lang="en-US" sz="1600" dirty="0">
                <a:solidFill>
                  <a:schemeClr val="tx1"/>
                </a:solidFill>
              </a:rPr>
              <a:t>Provides an on-ramp back to the workforce for participants</a:t>
            </a:r>
          </a:p>
          <a:p>
            <a:pPr marL="554352" indent="-428625" algn="l">
              <a:spcBef>
                <a:spcPts val="360"/>
              </a:spcBef>
              <a:buClrTx/>
              <a:buSzPts val="1620"/>
              <a:buFont typeface="Arial" panose="020B0604020202020204" pitchFamily="34" charset="0"/>
              <a:buChar char="•"/>
            </a:pPr>
            <a:r>
              <a:rPr lang="en-US" sz="1600" dirty="0">
                <a:solidFill>
                  <a:schemeClr val="tx1"/>
                </a:solidFill>
              </a:rPr>
              <a:t>Gives you a low-risk way to try out talent</a:t>
            </a:r>
          </a:p>
          <a:p>
            <a:pPr marL="554352" indent="-428625" algn="l">
              <a:spcBef>
                <a:spcPts val="360"/>
              </a:spcBef>
              <a:buClrTx/>
              <a:buSzPts val="1620"/>
              <a:buFont typeface="Arial" panose="020B0604020202020204" pitchFamily="34" charset="0"/>
              <a:buChar char="•"/>
            </a:pPr>
            <a:r>
              <a:rPr lang="en-US" sz="1600" dirty="0">
                <a:solidFill>
                  <a:schemeClr val="tx1"/>
                </a:solidFill>
              </a:rPr>
              <a:t>Managers receive training, support, and best practices</a:t>
            </a:r>
          </a:p>
          <a:p>
            <a:pPr marL="554352" indent="-428625" algn="l">
              <a:spcBef>
                <a:spcPts val="360"/>
              </a:spcBef>
              <a:buClrTx/>
              <a:buSzPts val="1620"/>
              <a:buFont typeface="Arial" panose="020B0604020202020204" pitchFamily="34" charset="0"/>
              <a:buChar char="•"/>
            </a:pPr>
            <a:r>
              <a:rPr lang="en-US" sz="1600" dirty="0">
                <a:solidFill>
                  <a:schemeClr val="tx1"/>
                </a:solidFill>
              </a:rPr>
              <a:t>Returners receive feedback sessions, networking with returners within the company, and ongoing support</a:t>
            </a:r>
            <a:endParaRPr lang="en-US" sz="1600" dirty="0"/>
          </a:p>
        </p:txBody>
      </p:sp>
    </p:spTree>
    <p:extLst>
      <p:ext uri="{BB962C8B-B14F-4D97-AF65-F5344CB8AC3E}">
        <p14:creationId xmlns:p14="http://schemas.microsoft.com/office/powerpoint/2010/main" val="2428363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2" name="Google Shape;142;p8"/>
          <p:cNvPicPr preferRelativeResize="0"/>
          <p:nvPr/>
        </p:nvPicPr>
        <p:blipFill rotWithShape="1">
          <a:blip r:embed="rId3">
            <a:alphaModFix/>
          </a:blip>
          <a:srcRect/>
          <a:stretch/>
        </p:blipFill>
        <p:spPr>
          <a:xfrm>
            <a:off x="466725" y="0"/>
            <a:ext cx="2057400" cy="95250"/>
          </a:xfrm>
          <a:prstGeom prst="rect">
            <a:avLst/>
          </a:prstGeom>
          <a:noFill/>
          <a:ln>
            <a:noFill/>
          </a:ln>
        </p:spPr>
      </p:pic>
      <p:pic>
        <p:nvPicPr>
          <p:cNvPr id="143" name="Google Shape;143;p8"/>
          <p:cNvPicPr preferRelativeResize="0"/>
          <p:nvPr/>
        </p:nvPicPr>
        <p:blipFill rotWithShape="1">
          <a:blip r:embed="rId4">
            <a:alphaModFix/>
          </a:blip>
          <a:srcRect/>
          <a:stretch/>
        </p:blipFill>
        <p:spPr>
          <a:xfrm>
            <a:off x="0" y="5105100"/>
            <a:ext cx="9144000" cy="66025"/>
          </a:xfrm>
          <a:prstGeom prst="rect">
            <a:avLst/>
          </a:prstGeom>
          <a:noFill/>
          <a:ln>
            <a:noFill/>
          </a:ln>
        </p:spPr>
      </p:pic>
      <p:pic>
        <p:nvPicPr>
          <p:cNvPr id="144" name="Google Shape;144;p8"/>
          <p:cNvPicPr preferRelativeResize="0"/>
          <p:nvPr/>
        </p:nvPicPr>
        <p:blipFill rotWithShape="1">
          <a:blip r:embed="rId5">
            <a:alphaModFix/>
          </a:blip>
          <a:srcRect/>
          <a:stretch/>
        </p:blipFill>
        <p:spPr>
          <a:xfrm>
            <a:off x="354125" y="4617875"/>
            <a:ext cx="1723300" cy="434175"/>
          </a:xfrm>
          <a:prstGeom prst="rect">
            <a:avLst/>
          </a:prstGeom>
          <a:noFill/>
          <a:ln>
            <a:noFill/>
          </a:ln>
        </p:spPr>
      </p:pic>
      <p:sp>
        <p:nvSpPr>
          <p:cNvPr id="145" name="Google Shape;145;p8"/>
          <p:cNvSpPr txBox="1"/>
          <p:nvPr/>
        </p:nvSpPr>
        <p:spPr>
          <a:xfrm>
            <a:off x="354125" y="274275"/>
            <a:ext cx="8323200" cy="513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US" sz="3200" b="1" i="0" u="none" strike="noStrike" cap="none">
                <a:solidFill>
                  <a:schemeClr val="dk1"/>
                </a:solidFill>
                <a:latin typeface="Arial"/>
                <a:ea typeface="Arial"/>
                <a:cs typeface="Arial"/>
                <a:sym typeface="Arial"/>
              </a:rPr>
              <a:t>Program Overview</a:t>
            </a:r>
            <a:endParaRPr sz="3200" b="1" i="0" u="none" strike="noStrike" cap="none">
              <a:solidFill>
                <a:schemeClr val="dk1"/>
              </a:solidFill>
              <a:latin typeface="Arial"/>
              <a:ea typeface="Arial"/>
              <a:cs typeface="Arial"/>
              <a:sym typeface="Arial"/>
            </a:endParaRPr>
          </a:p>
        </p:txBody>
      </p:sp>
      <p:pic>
        <p:nvPicPr>
          <p:cNvPr id="146" name="Google Shape;146;p8"/>
          <p:cNvPicPr preferRelativeResize="0"/>
          <p:nvPr/>
        </p:nvPicPr>
        <p:blipFill rotWithShape="1">
          <a:blip r:embed="rId6">
            <a:alphaModFix/>
          </a:blip>
          <a:srcRect/>
          <a:stretch/>
        </p:blipFill>
        <p:spPr>
          <a:xfrm>
            <a:off x="457200" y="792499"/>
            <a:ext cx="371475" cy="9525"/>
          </a:xfrm>
          <a:prstGeom prst="rect">
            <a:avLst/>
          </a:prstGeom>
          <a:noFill/>
          <a:ln>
            <a:noFill/>
          </a:ln>
        </p:spPr>
      </p:pic>
      <p:sp>
        <p:nvSpPr>
          <p:cNvPr id="147" name="Google Shape;147;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8</a:t>
            </a:fld>
            <a:endParaRPr/>
          </a:p>
        </p:txBody>
      </p:sp>
      <p:grpSp>
        <p:nvGrpSpPr>
          <p:cNvPr id="148" name="Google Shape;148;p8"/>
          <p:cNvGrpSpPr/>
          <p:nvPr/>
        </p:nvGrpSpPr>
        <p:grpSpPr>
          <a:xfrm>
            <a:off x="683228" y="1601904"/>
            <a:ext cx="7664994" cy="1992964"/>
            <a:chOff x="4365" y="2389333"/>
            <a:chExt cx="10859727" cy="2103436"/>
          </a:xfrm>
        </p:grpSpPr>
        <p:sp>
          <p:nvSpPr>
            <p:cNvPr id="149" name="Google Shape;149;p8"/>
            <p:cNvSpPr/>
            <p:nvPr/>
          </p:nvSpPr>
          <p:spPr>
            <a:xfrm>
              <a:off x="4365" y="2389333"/>
              <a:ext cx="1911612" cy="737882"/>
            </a:xfrm>
            <a:prstGeom prst="chevron">
              <a:avLst>
                <a:gd name="adj" fmla="val 40000"/>
              </a:avLst>
            </a:prstGeom>
            <a:solidFill>
              <a:srgbClr val="00859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0" name="Google Shape;150;p8"/>
            <p:cNvSpPr/>
            <p:nvPr/>
          </p:nvSpPr>
          <p:spPr>
            <a:xfrm>
              <a:off x="462037" y="2943800"/>
              <a:ext cx="1614250" cy="1543576"/>
            </a:xfrm>
            <a:prstGeom prst="roundRect">
              <a:avLst>
                <a:gd name="adj" fmla="val 10000"/>
              </a:avLst>
            </a:prstGeom>
            <a:solidFill>
              <a:schemeClr val="lt1">
                <a:alpha val="93725"/>
              </a:schemeClr>
            </a:solidFill>
            <a:ln w="25400" cap="flat" cmpd="sng">
              <a:solidFill>
                <a:srgbClr val="00859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1" name="Google Shape;151;p8"/>
            <p:cNvSpPr txBox="1"/>
            <p:nvPr/>
          </p:nvSpPr>
          <p:spPr>
            <a:xfrm>
              <a:off x="507247" y="2989010"/>
              <a:ext cx="1523830" cy="1453156"/>
            </a:xfrm>
            <a:prstGeom prst="rect">
              <a:avLst/>
            </a:prstGeom>
            <a:noFill/>
            <a:ln>
              <a:noFill/>
            </a:ln>
          </p:spPr>
          <p:txBody>
            <a:bodyPr spcFirstLastPara="1" wrap="square" lIns="78225" tIns="78225" rIns="78225" bIns="78225" anchor="t" anchorCtr="0">
              <a:noAutofit/>
            </a:bodyPr>
            <a:lstStyle/>
            <a:p>
              <a:pPr marL="0" marR="0" lvl="0" indent="0" algn="l" rtl="0">
                <a:lnSpc>
                  <a:spcPct val="90000"/>
                </a:lnSpc>
                <a:spcBef>
                  <a:spcPts val="0"/>
                </a:spcBef>
                <a:spcAft>
                  <a:spcPts val="0"/>
                </a:spcAft>
                <a:buClr>
                  <a:srgbClr val="000000"/>
                </a:buClr>
                <a:buSzPts val="1100"/>
                <a:buFont typeface="Arial"/>
                <a:buNone/>
              </a:pPr>
              <a:r>
                <a:rPr lang="en-US" sz="1200" b="0" i="0" u="none" strike="noStrike" cap="none">
                  <a:solidFill>
                    <a:srgbClr val="000000"/>
                  </a:solidFill>
                  <a:latin typeface="Arial"/>
                  <a:ea typeface="Arial"/>
                  <a:cs typeface="Arial"/>
                  <a:sym typeface="Arial"/>
                </a:rPr>
                <a:t>Kick Off</a:t>
              </a:r>
              <a:endParaRPr sz="1200" b="0" i="0" u="none" strike="noStrike" cap="none">
                <a:solidFill>
                  <a:srgbClr val="000000"/>
                </a:solidFill>
                <a:latin typeface="Arial"/>
                <a:ea typeface="Arial"/>
                <a:cs typeface="Arial"/>
                <a:sym typeface="Arial"/>
              </a:endParaRPr>
            </a:p>
            <a:p>
              <a:pPr marL="57150" marR="0" lvl="1" indent="-57150" algn="l" rtl="0">
                <a:lnSpc>
                  <a:spcPct val="90000"/>
                </a:lnSpc>
                <a:spcBef>
                  <a:spcPts val="385"/>
                </a:spcBef>
                <a:spcAft>
                  <a:spcPts val="0"/>
                </a:spcAft>
                <a:buClr>
                  <a:srgbClr val="000000"/>
                </a:buClr>
                <a:buSzPts val="1000"/>
                <a:buFont typeface="Arial"/>
                <a:buChar char="•"/>
              </a:pPr>
              <a:r>
                <a:rPr lang="en-US" sz="1200" b="0" i="0" u="none" strike="noStrike" cap="none">
                  <a:solidFill>
                    <a:srgbClr val="000000"/>
                  </a:solidFill>
                  <a:latin typeface="Arial"/>
                  <a:ea typeface="Arial"/>
                  <a:cs typeface="Arial"/>
                  <a:sym typeface="Arial"/>
                </a:rPr>
                <a:t>Review program materials</a:t>
              </a:r>
              <a:endParaRPr sz="1200" b="0" i="0" u="none" strike="noStrike" cap="none">
                <a:solidFill>
                  <a:srgbClr val="000000"/>
                </a:solidFill>
                <a:latin typeface="Arial"/>
                <a:ea typeface="Arial"/>
                <a:cs typeface="Arial"/>
                <a:sym typeface="Arial"/>
              </a:endParaRPr>
            </a:p>
            <a:p>
              <a:pPr marL="57150" marR="0" lvl="1" indent="-57150" algn="l" rtl="0">
                <a:lnSpc>
                  <a:spcPct val="90000"/>
                </a:lnSpc>
                <a:spcBef>
                  <a:spcPts val="150"/>
                </a:spcBef>
                <a:spcAft>
                  <a:spcPts val="0"/>
                </a:spcAft>
                <a:buClr>
                  <a:srgbClr val="000000"/>
                </a:buClr>
                <a:buSzPts val="1000"/>
                <a:buFont typeface="Arial"/>
                <a:buChar char="•"/>
              </a:pPr>
              <a:r>
                <a:rPr lang="en-US" sz="1200" b="0" i="0" u="none" strike="noStrike" cap="none">
                  <a:solidFill>
                    <a:srgbClr val="000000"/>
                  </a:solidFill>
                  <a:latin typeface="Arial"/>
                  <a:ea typeface="Arial"/>
                  <a:cs typeface="Arial"/>
                  <a:sym typeface="Arial"/>
                </a:rPr>
                <a:t>Answer questions</a:t>
              </a:r>
              <a:endParaRPr sz="1200" b="0" i="0" u="none" strike="noStrike" cap="none">
                <a:solidFill>
                  <a:srgbClr val="000000"/>
                </a:solidFill>
                <a:latin typeface="Arial"/>
                <a:ea typeface="Arial"/>
                <a:cs typeface="Arial"/>
                <a:sym typeface="Arial"/>
              </a:endParaRPr>
            </a:p>
            <a:p>
              <a:pPr marL="57150" marR="0" lvl="1" indent="-57150" algn="l" rtl="0">
                <a:lnSpc>
                  <a:spcPct val="90000"/>
                </a:lnSpc>
                <a:spcBef>
                  <a:spcPts val="150"/>
                </a:spcBef>
                <a:spcAft>
                  <a:spcPts val="0"/>
                </a:spcAft>
                <a:buClr>
                  <a:srgbClr val="000000"/>
                </a:buClr>
                <a:buSzPts val="1000"/>
                <a:buFont typeface="Arial"/>
                <a:buChar char="•"/>
              </a:pPr>
              <a:r>
                <a:rPr lang="en-US" sz="1200" b="0" i="0" u="none" strike="noStrike" cap="none">
                  <a:solidFill>
                    <a:srgbClr val="000000"/>
                  </a:solidFill>
                  <a:latin typeface="Arial"/>
                  <a:ea typeface="Arial"/>
                  <a:cs typeface="Arial"/>
                  <a:sym typeface="Arial"/>
                </a:rPr>
                <a:t>Get started</a:t>
              </a:r>
              <a:endParaRPr sz="1200" b="0" i="0" u="none" strike="noStrike" cap="none">
                <a:solidFill>
                  <a:srgbClr val="000000"/>
                </a:solidFill>
                <a:latin typeface="Arial"/>
                <a:ea typeface="Arial"/>
                <a:cs typeface="Arial"/>
                <a:sym typeface="Arial"/>
              </a:endParaRPr>
            </a:p>
          </p:txBody>
        </p:sp>
        <p:sp>
          <p:nvSpPr>
            <p:cNvPr id="152" name="Google Shape;152;p8"/>
            <p:cNvSpPr/>
            <p:nvPr/>
          </p:nvSpPr>
          <p:spPr>
            <a:xfrm>
              <a:off x="2187852" y="2389333"/>
              <a:ext cx="1911612" cy="737882"/>
            </a:xfrm>
            <a:prstGeom prst="chevron">
              <a:avLst>
                <a:gd name="adj" fmla="val 40000"/>
              </a:avLst>
            </a:prstGeom>
            <a:solidFill>
              <a:srgbClr val="00859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3" name="Google Shape;153;p8"/>
            <p:cNvSpPr/>
            <p:nvPr/>
          </p:nvSpPr>
          <p:spPr>
            <a:xfrm>
              <a:off x="2602100" y="2938391"/>
              <a:ext cx="1614250" cy="1554378"/>
            </a:xfrm>
            <a:prstGeom prst="roundRect">
              <a:avLst>
                <a:gd name="adj" fmla="val 10000"/>
              </a:avLst>
            </a:prstGeom>
            <a:solidFill>
              <a:schemeClr val="lt1">
                <a:alpha val="93725"/>
              </a:schemeClr>
            </a:solidFill>
            <a:ln w="25400" cap="flat" cmpd="sng">
              <a:solidFill>
                <a:srgbClr val="00859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4" name="Google Shape;154;p8"/>
            <p:cNvSpPr txBox="1"/>
            <p:nvPr/>
          </p:nvSpPr>
          <p:spPr>
            <a:xfrm>
              <a:off x="2647626" y="2983917"/>
              <a:ext cx="1523198" cy="1463326"/>
            </a:xfrm>
            <a:prstGeom prst="rect">
              <a:avLst/>
            </a:prstGeom>
            <a:noFill/>
            <a:ln>
              <a:noFill/>
            </a:ln>
          </p:spPr>
          <p:txBody>
            <a:bodyPr spcFirstLastPara="1" wrap="square" lIns="78225" tIns="78225" rIns="78225" bIns="78225" anchor="t" anchorCtr="0">
              <a:noAutofit/>
            </a:bodyPr>
            <a:lstStyle/>
            <a:p>
              <a:pPr marL="0" marR="0" lvl="0" indent="0" algn="l" rtl="0">
                <a:lnSpc>
                  <a:spcPct val="90000"/>
                </a:lnSpc>
                <a:spcBef>
                  <a:spcPts val="0"/>
                </a:spcBef>
                <a:spcAft>
                  <a:spcPts val="0"/>
                </a:spcAft>
                <a:buClr>
                  <a:srgbClr val="000000"/>
                </a:buClr>
                <a:buSzPts val="1100"/>
                <a:buFont typeface="Arial"/>
                <a:buNone/>
              </a:pPr>
              <a:r>
                <a:rPr lang="en-US" sz="1200" b="0" i="0" u="none" strike="noStrike" cap="none">
                  <a:solidFill>
                    <a:srgbClr val="000000"/>
                  </a:solidFill>
                  <a:latin typeface="Arial"/>
                  <a:ea typeface="Arial"/>
                  <a:cs typeface="Arial"/>
                  <a:sym typeface="Arial"/>
                </a:rPr>
                <a:t>Recruiting</a:t>
              </a:r>
              <a:endParaRPr sz="1200" b="0" i="0" u="none" strike="noStrike" cap="none">
                <a:solidFill>
                  <a:srgbClr val="000000"/>
                </a:solidFill>
                <a:latin typeface="Arial"/>
                <a:ea typeface="Arial"/>
                <a:cs typeface="Arial"/>
                <a:sym typeface="Arial"/>
              </a:endParaRPr>
            </a:p>
            <a:p>
              <a:pPr marL="57150" marR="0" lvl="1" indent="-57150" algn="l" rtl="0">
                <a:lnSpc>
                  <a:spcPct val="90000"/>
                </a:lnSpc>
                <a:spcBef>
                  <a:spcPts val="385"/>
                </a:spcBef>
                <a:spcAft>
                  <a:spcPts val="0"/>
                </a:spcAft>
                <a:buClr>
                  <a:srgbClr val="000000"/>
                </a:buClr>
                <a:buSzPts val="1000"/>
                <a:buFont typeface="Arial"/>
                <a:buChar char="•"/>
              </a:pPr>
              <a:r>
                <a:rPr lang="en-US" sz="1200" b="0" i="0" u="none" strike="noStrike" cap="none">
                  <a:solidFill>
                    <a:srgbClr val="000000"/>
                  </a:solidFill>
                  <a:latin typeface="Arial"/>
                  <a:ea typeface="Arial"/>
                  <a:cs typeface="Arial"/>
                  <a:sym typeface="Arial"/>
                </a:rPr>
                <a:t>Find great candidates!</a:t>
              </a:r>
              <a:endParaRPr sz="1200" b="0" i="0" u="none" strike="noStrike" cap="none">
                <a:solidFill>
                  <a:srgbClr val="000000"/>
                </a:solidFill>
                <a:latin typeface="Arial"/>
                <a:ea typeface="Arial"/>
                <a:cs typeface="Arial"/>
                <a:sym typeface="Arial"/>
              </a:endParaRPr>
            </a:p>
          </p:txBody>
        </p:sp>
        <p:sp>
          <p:nvSpPr>
            <p:cNvPr id="155" name="Google Shape;155;p8"/>
            <p:cNvSpPr/>
            <p:nvPr/>
          </p:nvSpPr>
          <p:spPr>
            <a:xfrm>
              <a:off x="4371338" y="2389333"/>
              <a:ext cx="1911612" cy="737882"/>
            </a:xfrm>
            <a:prstGeom prst="chevron">
              <a:avLst>
                <a:gd name="adj" fmla="val 40000"/>
              </a:avLst>
            </a:prstGeom>
            <a:solidFill>
              <a:srgbClr val="00859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6" name="Google Shape;156;p8"/>
            <p:cNvSpPr/>
            <p:nvPr/>
          </p:nvSpPr>
          <p:spPr>
            <a:xfrm>
              <a:off x="4863732" y="2877623"/>
              <a:ext cx="1614250" cy="1606465"/>
            </a:xfrm>
            <a:prstGeom prst="roundRect">
              <a:avLst>
                <a:gd name="adj" fmla="val 10000"/>
              </a:avLst>
            </a:prstGeom>
            <a:solidFill>
              <a:schemeClr val="lt1">
                <a:alpha val="93725"/>
              </a:schemeClr>
            </a:solidFill>
            <a:ln w="25400" cap="flat" cmpd="sng">
              <a:solidFill>
                <a:srgbClr val="00859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7" name="Google Shape;157;p8"/>
            <p:cNvSpPr txBox="1"/>
            <p:nvPr/>
          </p:nvSpPr>
          <p:spPr>
            <a:xfrm>
              <a:off x="4910784" y="2924675"/>
              <a:ext cx="1520146" cy="1512361"/>
            </a:xfrm>
            <a:prstGeom prst="rect">
              <a:avLst/>
            </a:prstGeom>
            <a:noFill/>
            <a:ln>
              <a:noFill/>
            </a:ln>
          </p:spPr>
          <p:txBody>
            <a:bodyPr spcFirstLastPara="1" wrap="square" lIns="78225" tIns="78225" rIns="78225" bIns="78225" anchor="t" anchorCtr="0">
              <a:noAutofit/>
            </a:bodyPr>
            <a:lstStyle/>
            <a:p>
              <a:pPr marL="0" marR="0" lvl="0" indent="0" algn="l" rtl="0">
                <a:lnSpc>
                  <a:spcPct val="90000"/>
                </a:lnSpc>
                <a:spcBef>
                  <a:spcPts val="0"/>
                </a:spcBef>
                <a:spcAft>
                  <a:spcPts val="0"/>
                </a:spcAft>
                <a:buClr>
                  <a:srgbClr val="000000"/>
                </a:buClr>
                <a:buSzPts val="1100"/>
                <a:buFont typeface="Arial"/>
                <a:buNone/>
              </a:pPr>
              <a:r>
                <a:rPr lang="en-US" sz="1200" b="0" i="0" u="none" strike="noStrike" cap="none">
                  <a:solidFill>
                    <a:srgbClr val="000000"/>
                  </a:solidFill>
                  <a:latin typeface="Arial"/>
                  <a:ea typeface="Arial"/>
                  <a:cs typeface="Arial"/>
                  <a:sym typeface="Arial"/>
                </a:rPr>
                <a:t>Onboarding</a:t>
              </a:r>
              <a:endParaRPr sz="1200" b="0" i="0" u="none" strike="noStrike" cap="none">
                <a:solidFill>
                  <a:srgbClr val="000000"/>
                </a:solidFill>
                <a:latin typeface="Arial"/>
                <a:ea typeface="Arial"/>
                <a:cs typeface="Arial"/>
                <a:sym typeface="Arial"/>
              </a:endParaRPr>
            </a:p>
            <a:p>
              <a:pPr marL="57150" marR="0" lvl="1" indent="-57150" algn="l" rtl="0">
                <a:lnSpc>
                  <a:spcPct val="90000"/>
                </a:lnSpc>
                <a:spcBef>
                  <a:spcPts val="385"/>
                </a:spcBef>
                <a:spcAft>
                  <a:spcPts val="0"/>
                </a:spcAft>
                <a:buClr>
                  <a:srgbClr val="000000"/>
                </a:buClr>
                <a:buSzPts val="1000"/>
                <a:buFont typeface="Arial"/>
                <a:buChar char="•"/>
              </a:pPr>
              <a:r>
                <a:rPr lang="en-US" sz="1200" b="0" i="0" u="none" strike="noStrike" cap="none">
                  <a:solidFill>
                    <a:srgbClr val="000000"/>
                  </a:solidFill>
                  <a:latin typeface="Arial"/>
                  <a:ea typeface="Arial"/>
                  <a:cs typeface="Arial"/>
                  <a:sym typeface="Arial"/>
                </a:rPr>
                <a:t>Give them a great welcome</a:t>
              </a:r>
              <a:endParaRPr sz="1200" b="0" i="0" u="none" strike="noStrike" cap="none">
                <a:solidFill>
                  <a:srgbClr val="000000"/>
                </a:solidFill>
                <a:latin typeface="Arial"/>
                <a:ea typeface="Arial"/>
                <a:cs typeface="Arial"/>
                <a:sym typeface="Arial"/>
              </a:endParaRPr>
            </a:p>
            <a:p>
              <a:pPr marL="57150" marR="0" lvl="1" indent="-57150" algn="l" rtl="0">
                <a:lnSpc>
                  <a:spcPct val="90000"/>
                </a:lnSpc>
                <a:spcBef>
                  <a:spcPts val="150"/>
                </a:spcBef>
                <a:spcAft>
                  <a:spcPts val="0"/>
                </a:spcAft>
                <a:buClr>
                  <a:srgbClr val="000000"/>
                </a:buClr>
                <a:buSzPts val="1000"/>
                <a:buFont typeface="Arial"/>
                <a:buChar char="•"/>
              </a:pPr>
              <a:r>
                <a:rPr lang="en-US" sz="1200" b="0" i="0" u="none" strike="noStrike" cap="none">
                  <a:solidFill>
                    <a:srgbClr val="000000"/>
                  </a:solidFill>
                  <a:latin typeface="Arial"/>
                  <a:ea typeface="Arial"/>
                  <a:cs typeface="Arial"/>
                  <a:sym typeface="Arial"/>
                </a:rPr>
                <a:t>Set clear expectations</a:t>
              </a:r>
              <a:endParaRPr sz="1200" b="0" i="0" u="none" strike="noStrike" cap="none">
                <a:solidFill>
                  <a:srgbClr val="000000"/>
                </a:solidFill>
                <a:latin typeface="Arial"/>
                <a:ea typeface="Arial"/>
                <a:cs typeface="Arial"/>
                <a:sym typeface="Arial"/>
              </a:endParaRPr>
            </a:p>
          </p:txBody>
        </p:sp>
        <p:sp>
          <p:nvSpPr>
            <p:cNvPr id="158" name="Google Shape;158;p8"/>
            <p:cNvSpPr/>
            <p:nvPr/>
          </p:nvSpPr>
          <p:spPr>
            <a:xfrm>
              <a:off x="6554824" y="2389333"/>
              <a:ext cx="1911612" cy="737882"/>
            </a:xfrm>
            <a:prstGeom prst="chevron">
              <a:avLst>
                <a:gd name="adj" fmla="val 40000"/>
              </a:avLst>
            </a:prstGeom>
            <a:solidFill>
              <a:srgbClr val="00859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9" name="Google Shape;159;p8"/>
            <p:cNvSpPr/>
            <p:nvPr/>
          </p:nvSpPr>
          <p:spPr>
            <a:xfrm>
              <a:off x="7047218" y="2874332"/>
              <a:ext cx="1614250" cy="1560938"/>
            </a:xfrm>
            <a:prstGeom prst="roundRect">
              <a:avLst>
                <a:gd name="adj" fmla="val 10000"/>
              </a:avLst>
            </a:prstGeom>
            <a:solidFill>
              <a:schemeClr val="lt1">
                <a:alpha val="93725"/>
              </a:schemeClr>
            </a:solidFill>
            <a:ln w="25400" cap="flat" cmpd="sng">
              <a:solidFill>
                <a:srgbClr val="00859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0" name="Google Shape;160;p8"/>
            <p:cNvSpPr txBox="1"/>
            <p:nvPr/>
          </p:nvSpPr>
          <p:spPr>
            <a:xfrm>
              <a:off x="7092936" y="2920050"/>
              <a:ext cx="1522814" cy="1469502"/>
            </a:xfrm>
            <a:prstGeom prst="rect">
              <a:avLst/>
            </a:prstGeom>
            <a:noFill/>
            <a:ln>
              <a:noFill/>
            </a:ln>
          </p:spPr>
          <p:txBody>
            <a:bodyPr spcFirstLastPara="1" wrap="square" lIns="85325" tIns="85325" rIns="85325" bIns="85325" anchor="t"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Assessment</a:t>
              </a:r>
              <a:endParaRPr sz="1200" b="0" i="0" u="none" strike="noStrike" cap="none">
                <a:solidFill>
                  <a:srgbClr val="000000"/>
                </a:solidFill>
                <a:latin typeface="Arial"/>
                <a:ea typeface="Arial"/>
                <a:cs typeface="Arial"/>
                <a:sym typeface="Arial"/>
              </a:endParaRPr>
            </a:p>
            <a:p>
              <a:pPr marL="57150" marR="0" lvl="1" indent="-66675" algn="l" rtl="0">
                <a:lnSpc>
                  <a:spcPct val="90000"/>
                </a:lnSpc>
                <a:spcBef>
                  <a:spcPts val="420"/>
                </a:spcBef>
                <a:spcAft>
                  <a:spcPts val="0"/>
                </a:spcAft>
                <a:buClr>
                  <a:srgbClr val="000000"/>
                </a:buClr>
                <a:buSzPts val="1050"/>
                <a:buFont typeface="Arial"/>
                <a:buChar char="•"/>
              </a:pPr>
              <a:r>
                <a:rPr lang="en-US" sz="1200" b="0" i="0" u="none" strike="noStrike" cap="none">
                  <a:solidFill>
                    <a:srgbClr val="000000"/>
                  </a:solidFill>
                  <a:latin typeface="Arial"/>
                  <a:ea typeface="Arial"/>
                  <a:cs typeface="Arial"/>
                  <a:sym typeface="Arial"/>
                </a:rPr>
                <a:t>Give feedback and develop</a:t>
              </a:r>
              <a:endParaRPr sz="1200" b="0" i="0" u="none" strike="noStrike" cap="none">
                <a:solidFill>
                  <a:srgbClr val="000000"/>
                </a:solidFill>
                <a:latin typeface="Arial"/>
                <a:ea typeface="Arial"/>
                <a:cs typeface="Arial"/>
                <a:sym typeface="Arial"/>
              </a:endParaRPr>
            </a:p>
            <a:p>
              <a:pPr marL="57150" marR="0" lvl="1" indent="-66675" algn="l" rtl="0">
                <a:lnSpc>
                  <a:spcPct val="90000"/>
                </a:lnSpc>
                <a:spcBef>
                  <a:spcPts val="158"/>
                </a:spcBef>
                <a:spcAft>
                  <a:spcPts val="0"/>
                </a:spcAft>
                <a:buClr>
                  <a:srgbClr val="000000"/>
                </a:buClr>
                <a:buSzPts val="1050"/>
                <a:buFont typeface="Arial"/>
                <a:buChar char="•"/>
              </a:pPr>
              <a:r>
                <a:rPr lang="en-US" sz="1200" b="0" i="0" u="none" strike="noStrike" cap="none">
                  <a:solidFill>
                    <a:srgbClr val="000000"/>
                  </a:solidFill>
                  <a:latin typeface="Arial"/>
                  <a:ea typeface="Arial"/>
                  <a:cs typeface="Arial"/>
                  <a:sym typeface="Arial"/>
                </a:rPr>
                <a:t>Make decisions</a:t>
              </a:r>
              <a:endParaRPr sz="1200" b="0" i="0" u="none" strike="noStrike" cap="none">
                <a:solidFill>
                  <a:srgbClr val="000000"/>
                </a:solidFill>
                <a:latin typeface="Arial"/>
                <a:ea typeface="Arial"/>
                <a:cs typeface="Arial"/>
                <a:sym typeface="Arial"/>
              </a:endParaRPr>
            </a:p>
          </p:txBody>
        </p:sp>
        <p:sp>
          <p:nvSpPr>
            <p:cNvPr id="161" name="Google Shape;161;p8"/>
            <p:cNvSpPr/>
            <p:nvPr/>
          </p:nvSpPr>
          <p:spPr>
            <a:xfrm>
              <a:off x="8738310" y="2389333"/>
              <a:ext cx="1911612" cy="737882"/>
            </a:xfrm>
            <a:prstGeom prst="chevron">
              <a:avLst>
                <a:gd name="adj" fmla="val 40000"/>
              </a:avLst>
            </a:prstGeom>
            <a:solidFill>
              <a:srgbClr val="00859B"/>
            </a:solidFill>
            <a:ln w="25400" cap="flat" cmpd="sng">
              <a:solidFill>
                <a:srgbClr val="00859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2" name="Google Shape;162;p8"/>
            <p:cNvSpPr/>
            <p:nvPr/>
          </p:nvSpPr>
          <p:spPr>
            <a:xfrm>
              <a:off x="9041329" y="2860265"/>
              <a:ext cx="1822763" cy="1606458"/>
            </a:xfrm>
            <a:prstGeom prst="roundRect">
              <a:avLst>
                <a:gd name="adj" fmla="val 10000"/>
              </a:avLst>
            </a:prstGeom>
            <a:solidFill>
              <a:schemeClr val="lt1">
                <a:alpha val="93725"/>
              </a:schemeClr>
            </a:solidFill>
            <a:ln w="25400" cap="flat" cmpd="sng">
              <a:solidFill>
                <a:srgbClr val="00859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3" name="Google Shape;163;p8"/>
            <p:cNvSpPr txBox="1"/>
            <p:nvPr/>
          </p:nvSpPr>
          <p:spPr>
            <a:xfrm>
              <a:off x="9088381" y="2907317"/>
              <a:ext cx="1728659" cy="1512354"/>
            </a:xfrm>
            <a:prstGeom prst="rect">
              <a:avLst/>
            </a:prstGeom>
            <a:noFill/>
            <a:ln>
              <a:noFill/>
            </a:ln>
          </p:spPr>
          <p:txBody>
            <a:bodyPr spcFirstLastPara="1" wrap="square" lIns="85325" tIns="85325" rIns="85325" bIns="85325" anchor="t"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Offboarding</a:t>
              </a:r>
              <a:endParaRPr sz="1200" b="0" i="0" u="none" strike="noStrike" cap="none">
                <a:solidFill>
                  <a:srgbClr val="000000"/>
                </a:solidFill>
                <a:latin typeface="Arial"/>
                <a:ea typeface="Arial"/>
                <a:cs typeface="Arial"/>
                <a:sym typeface="Arial"/>
              </a:endParaRPr>
            </a:p>
            <a:p>
              <a:pPr marL="57150" marR="0" lvl="1" indent="-57150" algn="l" rtl="0">
                <a:lnSpc>
                  <a:spcPct val="90000"/>
                </a:lnSpc>
                <a:spcBef>
                  <a:spcPts val="420"/>
                </a:spcBef>
                <a:spcAft>
                  <a:spcPts val="0"/>
                </a:spcAft>
                <a:buClr>
                  <a:srgbClr val="000000"/>
                </a:buClr>
                <a:buSzPts val="1000"/>
                <a:buFont typeface="Arial"/>
                <a:buChar char="•"/>
              </a:pPr>
              <a:r>
                <a:rPr lang="en-US" sz="1200" b="0" i="0" u="none" strike="noStrike" cap="none">
                  <a:solidFill>
                    <a:srgbClr val="000000"/>
                  </a:solidFill>
                  <a:latin typeface="Arial"/>
                  <a:ea typeface="Arial"/>
                  <a:cs typeface="Arial"/>
                  <a:sym typeface="Arial"/>
                </a:rPr>
                <a:t>Transition support</a:t>
              </a:r>
              <a:endParaRPr sz="1200" b="0" i="0" u="none" strike="noStrike" cap="none">
                <a:solidFill>
                  <a:srgbClr val="000000"/>
                </a:solidFill>
                <a:latin typeface="Arial"/>
                <a:ea typeface="Arial"/>
                <a:cs typeface="Arial"/>
                <a:sym typeface="Arial"/>
              </a:endParaRPr>
            </a:p>
          </p:txBody>
        </p:sp>
      </p:grpSp>
      <p:pic>
        <p:nvPicPr>
          <p:cNvPr id="164" name="Google Shape;164;p8"/>
          <p:cNvPicPr preferRelativeResize="0"/>
          <p:nvPr/>
        </p:nvPicPr>
        <p:blipFill rotWithShape="1">
          <a:blip r:embed="rId7">
            <a:alphaModFix/>
          </a:blip>
          <a:srcRect/>
          <a:stretch/>
        </p:blipFill>
        <p:spPr>
          <a:xfrm>
            <a:off x="1215775" y="946943"/>
            <a:ext cx="559884" cy="56802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9"/>
          <p:cNvPicPr preferRelativeResize="0"/>
          <p:nvPr/>
        </p:nvPicPr>
        <p:blipFill rotWithShape="1">
          <a:blip r:embed="rId3">
            <a:alphaModFix/>
          </a:blip>
          <a:srcRect/>
          <a:stretch/>
        </p:blipFill>
        <p:spPr>
          <a:xfrm>
            <a:off x="466725" y="0"/>
            <a:ext cx="2057400" cy="95250"/>
          </a:xfrm>
          <a:prstGeom prst="rect">
            <a:avLst/>
          </a:prstGeom>
          <a:noFill/>
          <a:ln>
            <a:noFill/>
          </a:ln>
        </p:spPr>
      </p:pic>
      <p:pic>
        <p:nvPicPr>
          <p:cNvPr id="80" name="Google Shape;80;p19"/>
          <p:cNvPicPr preferRelativeResize="0"/>
          <p:nvPr/>
        </p:nvPicPr>
        <p:blipFill rotWithShape="1">
          <a:blip r:embed="rId4">
            <a:alphaModFix/>
          </a:blip>
          <a:srcRect/>
          <a:stretch/>
        </p:blipFill>
        <p:spPr>
          <a:xfrm>
            <a:off x="0" y="5105101"/>
            <a:ext cx="9144000" cy="66025"/>
          </a:xfrm>
          <a:prstGeom prst="rect">
            <a:avLst/>
          </a:prstGeom>
          <a:noFill/>
          <a:ln>
            <a:noFill/>
          </a:ln>
        </p:spPr>
      </p:pic>
      <p:sp>
        <p:nvSpPr>
          <p:cNvPr id="87" name="Google Shape;87;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a:lstStyle>
          <a:p>
            <a:pPr marL="0" lvl="0" indent="0" algn="r" rtl="0">
              <a:lnSpc>
                <a:spcPct val="100000"/>
              </a:lnSpc>
              <a:spcBef>
                <a:spcPts val="0"/>
              </a:spcBef>
              <a:spcAft>
                <a:spcPts val="0"/>
              </a:spcAft>
              <a:buSzPts val="1000"/>
              <a:buNone/>
            </a:pPr>
            <a:fld id="{00000000-1234-1234-1234-123412341234}" type="slidenum">
              <a:rPr lang="en"/>
              <a:pPr marL="0" lvl="0" indent="0" algn="r" rtl="0">
                <a:lnSpc>
                  <a:spcPct val="100000"/>
                </a:lnSpc>
                <a:spcBef>
                  <a:spcPts val="0"/>
                </a:spcBef>
                <a:spcAft>
                  <a:spcPts val="0"/>
                </a:spcAft>
                <a:buSzPts val="1000"/>
                <a:buNone/>
              </a:pPr>
              <a:t>9</a:t>
            </a:fld>
            <a:endParaRPr/>
          </a:p>
        </p:txBody>
      </p:sp>
      <p:pic>
        <p:nvPicPr>
          <p:cNvPr id="5" name="Google Shape;164;p25">
            <a:extLst>
              <a:ext uri="{FF2B5EF4-FFF2-40B4-BE49-F238E27FC236}">
                <a16:creationId xmlns:a16="http://schemas.microsoft.com/office/drawing/2014/main" id="{A6B1D59B-C90E-7614-135D-86A028112455}"/>
              </a:ext>
            </a:extLst>
          </p:cNvPr>
          <p:cNvPicPr preferRelativeResize="0"/>
          <p:nvPr/>
        </p:nvPicPr>
        <p:blipFill rotWithShape="1">
          <a:blip r:embed="rId5">
            <a:alphaModFix/>
          </a:blip>
          <a:srcRect/>
          <a:stretch/>
        </p:blipFill>
        <p:spPr>
          <a:xfrm>
            <a:off x="354126" y="4617875"/>
            <a:ext cx="1723300" cy="434175"/>
          </a:xfrm>
          <a:prstGeom prst="rect">
            <a:avLst/>
          </a:prstGeom>
          <a:noFill/>
          <a:ln>
            <a:noFill/>
          </a:ln>
        </p:spPr>
      </p:pic>
      <p:sp>
        <p:nvSpPr>
          <p:cNvPr id="2" name="Google Shape;422;p17">
            <a:extLst>
              <a:ext uri="{FF2B5EF4-FFF2-40B4-BE49-F238E27FC236}">
                <a16:creationId xmlns:a16="http://schemas.microsoft.com/office/drawing/2014/main" id="{60E07C60-0D89-D55D-B09B-C7CBC184F3B3}"/>
              </a:ext>
            </a:extLst>
          </p:cNvPr>
          <p:cNvSpPr txBox="1">
            <a:spLocks/>
          </p:cNvSpPr>
          <p:nvPr/>
        </p:nvSpPr>
        <p:spPr>
          <a:xfrm>
            <a:off x="466725" y="62787"/>
            <a:ext cx="6357051" cy="857250"/>
          </a:xfrm>
          <a:prstGeom prst="rect">
            <a:avLst/>
          </a:prstGeom>
          <a:noFill/>
          <a:ln>
            <a:noFill/>
          </a:ln>
        </p:spPr>
        <p:txBody>
          <a:bodyPr spcFirstLastPara="1" wrap="square" lIns="68569" tIns="34275" rIns="68569" bIns="3427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l">
              <a:buSzPts val="1400"/>
            </a:pPr>
            <a:r>
              <a:rPr lang="en-US" sz="3200" b="1" dirty="0">
                <a:solidFill>
                  <a:schemeClr val="tx1"/>
                </a:solidFill>
              </a:rPr>
              <a:t>Returner Support</a:t>
            </a:r>
            <a:endParaRPr lang="en-US" sz="900" b="1" dirty="0">
              <a:solidFill>
                <a:schemeClr val="tx1"/>
              </a:solidFill>
            </a:endParaRPr>
          </a:p>
        </p:txBody>
      </p:sp>
      <p:sp>
        <p:nvSpPr>
          <p:cNvPr id="4" name="Google Shape;469;p20">
            <a:extLst>
              <a:ext uri="{FF2B5EF4-FFF2-40B4-BE49-F238E27FC236}">
                <a16:creationId xmlns:a16="http://schemas.microsoft.com/office/drawing/2014/main" id="{BC811033-21B0-9EA1-9375-BA7544850711}"/>
              </a:ext>
            </a:extLst>
          </p:cNvPr>
          <p:cNvSpPr txBox="1">
            <a:spLocks/>
          </p:cNvSpPr>
          <p:nvPr/>
        </p:nvSpPr>
        <p:spPr>
          <a:xfrm>
            <a:off x="354126" y="1004299"/>
            <a:ext cx="7707539" cy="3993630"/>
          </a:xfrm>
          <a:prstGeom prst="rect">
            <a:avLst/>
          </a:prstGeom>
          <a:noFill/>
          <a:ln>
            <a:noFill/>
          </a:ln>
        </p:spPr>
        <p:txBody>
          <a:bodyPr spcFirstLastPara="1" wrap="square" lIns="68569" tIns="34275" rIns="68569" bIns="3427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457189" indent="-331462" algn="l">
              <a:spcBef>
                <a:spcPts val="360"/>
              </a:spcBef>
              <a:buSzPts val="1620"/>
              <a:buFont typeface="Arial"/>
              <a:buChar char="•"/>
            </a:pPr>
            <a:r>
              <a:rPr lang="en-US" sz="1800" dirty="0">
                <a:solidFill>
                  <a:schemeClr val="tx1"/>
                </a:solidFill>
              </a:rPr>
              <a:t>Access to written modules on a variety of topics, including:</a:t>
            </a:r>
            <a:endParaRPr lang="en-US" sz="788" dirty="0">
              <a:solidFill>
                <a:schemeClr val="tx1"/>
              </a:solidFill>
            </a:endParaRPr>
          </a:p>
          <a:p>
            <a:pPr marL="914378" lvl="1" indent="-331460" algn="l">
              <a:spcBef>
                <a:spcPts val="360"/>
              </a:spcBef>
              <a:buSzPts val="1620"/>
              <a:buFont typeface="Arial"/>
              <a:buChar char="•"/>
            </a:pPr>
            <a:r>
              <a:rPr lang="en-US" sz="1500" dirty="0">
                <a:solidFill>
                  <a:schemeClr val="tx1"/>
                </a:solidFill>
              </a:rPr>
              <a:t>Renegotiating work/life balance  </a:t>
            </a:r>
            <a:endParaRPr lang="en-US" sz="788" dirty="0">
              <a:solidFill>
                <a:schemeClr val="tx1"/>
              </a:solidFill>
            </a:endParaRPr>
          </a:p>
          <a:p>
            <a:pPr marL="914378" lvl="1" indent="-331460" algn="l">
              <a:spcBef>
                <a:spcPts val="360"/>
              </a:spcBef>
              <a:buSzPts val="1620"/>
              <a:buFont typeface="Arial"/>
              <a:buChar char="•"/>
            </a:pPr>
            <a:r>
              <a:rPr lang="en-US" sz="1500" dirty="0">
                <a:solidFill>
                  <a:schemeClr val="tx1"/>
                </a:solidFill>
              </a:rPr>
              <a:t>Success plans and agency</a:t>
            </a:r>
            <a:endParaRPr lang="en-US" sz="788" dirty="0">
              <a:solidFill>
                <a:schemeClr val="tx1"/>
              </a:solidFill>
            </a:endParaRPr>
          </a:p>
          <a:p>
            <a:pPr marL="914378" lvl="1" indent="-331460" algn="l">
              <a:spcBef>
                <a:spcPts val="360"/>
              </a:spcBef>
              <a:buSzPts val="1620"/>
              <a:buFont typeface="Arial"/>
              <a:buChar char="•"/>
            </a:pPr>
            <a:r>
              <a:rPr lang="en-US" sz="1500" dirty="0">
                <a:solidFill>
                  <a:schemeClr val="tx1"/>
                </a:solidFill>
              </a:rPr>
              <a:t>Integrating feedback </a:t>
            </a:r>
            <a:endParaRPr lang="en-US" sz="788" dirty="0">
              <a:solidFill>
                <a:schemeClr val="tx1"/>
              </a:solidFill>
            </a:endParaRPr>
          </a:p>
          <a:p>
            <a:pPr marL="914378" lvl="1" indent="-331460" algn="l">
              <a:spcBef>
                <a:spcPts val="360"/>
              </a:spcBef>
              <a:buSzPts val="1620"/>
              <a:buFont typeface="Arial"/>
              <a:buChar char="•"/>
            </a:pPr>
            <a:r>
              <a:rPr lang="en-US" sz="1500" dirty="0">
                <a:solidFill>
                  <a:schemeClr val="tx1"/>
                </a:solidFill>
              </a:rPr>
              <a:t>Networking and career management</a:t>
            </a:r>
            <a:endParaRPr lang="en-US" sz="788" dirty="0">
              <a:solidFill>
                <a:schemeClr val="tx1"/>
              </a:solidFill>
            </a:endParaRPr>
          </a:p>
          <a:p>
            <a:pPr marL="457189" indent="-331462" algn="l">
              <a:spcBef>
                <a:spcPts val="360"/>
              </a:spcBef>
              <a:buSzPts val="1620"/>
              <a:buFont typeface="Arial"/>
              <a:buChar char="•"/>
            </a:pPr>
            <a:r>
              <a:rPr lang="en-US" sz="1800" dirty="0">
                <a:solidFill>
                  <a:schemeClr val="tx1"/>
                </a:solidFill>
              </a:rPr>
              <a:t>Access to the Path Forward online community of returners</a:t>
            </a:r>
          </a:p>
          <a:p>
            <a:pPr marL="457189" indent="-331462" algn="l">
              <a:spcBef>
                <a:spcPts val="360"/>
              </a:spcBef>
              <a:buSzPts val="1620"/>
              <a:buFont typeface="Arial"/>
              <a:buChar char="•"/>
            </a:pPr>
            <a:r>
              <a:rPr lang="en-US" sz="1800" dirty="0">
                <a:solidFill>
                  <a:schemeClr val="tx1"/>
                </a:solidFill>
              </a:rPr>
              <a:t>Company programming, including….  </a:t>
            </a:r>
            <a:endParaRPr lang="en-US" sz="788" dirty="0">
              <a:solidFill>
                <a:schemeClr val="tx1"/>
              </a:solidFill>
            </a:endParaRPr>
          </a:p>
          <a:p>
            <a:pPr marL="457189" indent="-254309" algn="l">
              <a:spcBef>
                <a:spcPts val="360"/>
              </a:spcBef>
              <a:buSzPts val="1620"/>
            </a:pPr>
            <a:endParaRPr lang="en-US" sz="788" dirty="0"/>
          </a:p>
        </p:txBody>
      </p:sp>
    </p:spTree>
    <p:extLst>
      <p:ext uri="{BB962C8B-B14F-4D97-AF65-F5344CB8AC3E}">
        <p14:creationId xmlns:p14="http://schemas.microsoft.com/office/powerpoint/2010/main" val="357774484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1786</Words>
  <Application>Microsoft Office PowerPoint</Application>
  <PresentationFormat>On-screen Show (16:9)</PresentationFormat>
  <Paragraphs>276</Paragraphs>
  <Slides>30</Slides>
  <Notes>30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30</vt:i4>
      </vt:variant>
    </vt:vector>
  </HeadingPairs>
  <TitlesOfParts>
    <vt:vector size="36" baseType="lpstr">
      <vt:lpstr>Arial</vt:lpstr>
      <vt:lpstr>PT Sans</vt:lpstr>
      <vt:lpstr>Simple Light</vt:lpstr>
      <vt:lpstr>Simple Light</vt:lpstr>
      <vt:lpstr>Simple Light</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Askri</dc:creator>
  <cp:lastModifiedBy>Emily Askri</cp:lastModifiedBy>
  <cp:revision>10</cp:revision>
  <dcterms:modified xsi:type="dcterms:W3CDTF">2024-05-01T15:03:15Z</dcterms:modified>
</cp:coreProperties>
</file>