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0" r:id="rId1"/>
    <p:sldMasterId id="2147483693" r:id="rId2"/>
    <p:sldMasterId id="2147483664" r:id="rId3"/>
  </p:sldMasterIdLst>
  <p:notesMasterIdLst>
    <p:notesMasterId r:id="rId24"/>
  </p:notesMasterIdLst>
  <p:sldIdLst>
    <p:sldId id="269" r:id="rId4"/>
    <p:sldId id="520" r:id="rId5"/>
    <p:sldId id="496" r:id="rId6"/>
    <p:sldId id="521" r:id="rId7"/>
    <p:sldId id="522" r:id="rId8"/>
    <p:sldId id="325" r:id="rId9"/>
    <p:sldId id="523" r:id="rId10"/>
    <p:sldId id="524" r:id="rId11"/>
    <p:sldId id="525" r:id="rId12"/>
    <p:sldId id="526" r:id="rId13"/>
    <p:sldId id="527" r:id="rId14"/>
    <p:sldId id="528" r:id="rId15"/>
    <p:sldId id="512" r:id="rId16"/>
    <p:sldId id="529" r:id="rId17"/>
    <p:sldId id="309" r:id="rId18"/>
    <p:sldId id="519" r:id="rId19"/>
    <p:sldId id="530" r:id="rId20"/>
    <p:sldId id="531" r:id="rId21"/>
    <p:sldId id="510" r:id="rId22"/>
    <p:sldId id="508" r:id="rId2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Default Section" id="{3EDAF1E6-7CB3-A34E-B8F2-220B34F743A3}">
          <p14:sldIdLst>
            <p14:sldId id="269"/>
            <p14:sldId id="520"/>
            <p14:sldId id="496"/>
            <p14:sldId id="521"/>
            <p14:sldId id="522"/>
            <p14:sldId id="325"/>
            <p14:sldId id="523"/>
            <p14:sldId id="524"/>
            <p14:sldId id="525"/>
            <p14:sldId id="526"/>
            <p14:sldId id="527"/>
            <p14:sldId id="528"/>
            <p14:sldId id="512"/>
            <p14:sldId id="529"/>
            <p14:sldId id="309"/>
            <p14:sldId id="519"/>
            <p14:sldId id="530"/>
            <p14:sldId id="531"/>
            <p14:sldId id="510"/>
            <p14:sldId id="508"/>
          </p14:sldIdLst>
        </p14:section>
      </p14:sectionLst>
    </p:ext>
    <p:ext uri="{EFAFB233-063F-42B5-8137-9DF3F51BA10A}">
      <p15:sldGuideLst xmlns:p15="http://schemas.microsoft.com/office/powerpoint/2012/main">
        <p15:guide id="1" orient="horz" pos="432">
          <p15:clr>
            <a:srgbClr val="A4A3A4"/>
          </p15:clr>
        </p15:guide>
        <p15:guide id="2" pos="2808">
          <p15:clr>
            <a:srgbClr val="A4A3A4"/>
          </p15:clr>
        </p15:guide>
        <p15:guide id="3" pos="294">
          <p15:clr>
            <a:srgbClr val="9AA0A6"/>
          </p15:clr>
        </p15:guide>
        <p15:guide id="4" pos="223">
          <p15:clr>
            <a:srgbClr val="9AA0A6"/>
          </p15:clr>
        </p15:guide>
        <p15:guide id="5" pos="5466">
          <p15:clr>
            <a:srgbClr val="9AA0A6"/>
          </p15:clr>
        </p15:guide>
        <p15:guide id="6" orient="horz" pos="3096">
          <p15:clr>
            <a:srgbClr val="9AA0A6"/>
          </p15:clr>
        </p15:guide>
        <p15:guide id="7" orient="horz" pos="679">
          <p15:clr>
            <a:srgbClr val="9AA0A6"/>
          </p15:clr>
        </p15:guide>
        <p15:guide id="8" orient="horz" pos="2909">
          <p15:clr>
            <a:srgbClr val="9AA0A6"/>
          </p15:clr>
        </p15:guide>
        <p15:guide id="9" pos="2952">
          <p15:clr>
            <a:srgbClr val="9AA0A6"/>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1F5AEEA-1525-E728-9076-1210B5F59D07}" name="Tami Forman" initials="TF" userId="Tami Forman"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91"/>
    <p:restoredTop sz="73792"/>
  </p:normalViewPr>
  <p:slideViewPr>
    <p:cSldViewPr snapToGrid="0">
      <p:cViewPr varScale="1">
        <p:scale>
          <a:sx n="108" d="100"/>
          <a:sy n="108" d="100"/>
        </p:scale>
        <p:origin x="1590" y="96"/>
      </p:cViewPr>
      <p:guideLst>
        <p:guide orient="horz" pos="432"/>
        <p:guide pos="2808"/>
        <p:guide pos="294"/>
        <p:guide pos="223"/>
        <p:guide pos="5466"/>
        <p:guide orient="horz" pos="3096"/>
        <p:guide orient="horz" pos="679"/>
        <p:guide orient="horz" pos="2909"/>
        <p:guide pos="295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p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2" name="Google Shape;342;p5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 name="Google Shape;7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8866672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 name="Google Shape;7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075895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1dfb5a14e2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1dfb5a14e2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p>
        </p:txBody>
      </p:sp>
    </p:spTree>
    <p:extLst>
      <p:ext uri="{BB962C8B-B14F-4D97-AF65-F5344CB8AC3E}">
        <p14:creationId xmlns:p14="http://schemas.microsoft.com/office/powerpoint/2010/main" val="29862275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 name="Google Shape;7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8866672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DD5613-CA9E-D54A-A397-23BBFD89826B}" type="slidenum">
              <a:rPr lang="en-US" smtClean="0"/>
              <a:t>15</a:t>
            </a:fld>
            <a:endParaRPr lang="en-US"/>
          </a:p>
        </p:txBody>
      </p:sp>
    </p:spTree>
    <p:extLst>
      <p:ext uri="{BB962C8B-B14F-4D97-AF65-F5344CB8AC3E}">
        <p14:creationId xmlns:p14="http://schemas.microsoft.com/office/powerpoint/2010/main" val="37157806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2b985756db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2b985756db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lvl="1"/>
            <a:endParaRPr lang="en-US" dirty="0"/>
          </a:p>
          <a:p>
            <a:endParaRPr lang="en-US" dirty="0"/>
          </a:p>
          <a:p>
            <a:pPr marL="0" lvl="0" indent="0" algn="l" rtl="0">
              <a:spcBef>
                <a:spcPts val="0"/>
              </a:spcBef>
              <a:spcAft>
                <a:spcPts val="0"/>
              </a:spcAft>
              <a:buNone/>
            </a:pPr>
            <a:endParaRPr dirty="0"/>
          </a:p>
        </p:txBody>
      </p:sp>
    </p:spTree>
    <p:extLst>
      <p:ext uri="{BB962C8B-B14F-4D97-AF65-F5344CB8AC3E}">
        <p14:creationId xmlns:p14="http://schemas.microsoft.com/office/powerpoint/2010/main" val="24148683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2b985756db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2b985756db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9222853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 name="Google Shape;7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dirty="0"/>
              <a:t>This should be tailored to your company’s program </a:t>
            </a:r>
            <a:endParaRPr dirty="0"/>
          </a:p>
        </p:txBody>
      </p:sp>
    </p:spTree>
    <p:extLst>
      <p:ext uri="{BB962C8B-B14F-4D97-AF65-F5344CB8AC3E}">
        <p14:creationId xmlns:p14="http://schemas.microsoft.com/office/powerpoint/2010/main" val="34233336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2b985756db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2b985756db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This should be tailored to your program. </a:t>
            </a:r>
            <a:endParaRPr dirty="0"/>
          </a:p>
        </p:txBody>
      </p:sp>
    </p:spTree>
    <p:extLst>
      <p:ext uri="{BB962C8B-B14F-4D97-AF65-F5344CB8AC3E}">
        <p14:creationId xmlns:p14="http://schemas.microsoft.com/office/powerpoint/2010/main" val="30255724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22228472f59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22228472f59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Common questions asked during onboarding sessions:</a:t>
            </a:r>
          </a:p>
          <a:p>
            <a:pPr marL="171450" lvl="0" indent="-171450" algn="l" rtl="0">
              <a:spcBef>
                <a:spcPts val="0"/>
              </a:spcBef>
              <a:spcAft>
                <a:spcPts val="0"/>
              </a:spcAft>
            </a:pPr>
            <a:r>
              <a:rPr lang="en-US" dirty="0"/>
              <a:t>Who will select the mentor for each returner?</a:t>
            </a:r>
          </a:p>
          <a:p>
            <a:pPr marL="171450" lvl="0" indent="-171450" algn="l" rtl="0">
              <a:spcBef>
                <a:spcPts val="0"/>
              </a:spcBef>
              <a:spcAft>
                <a:spcPts val="0"/>
              </a:spcAft>
            </a:pPr>
            <a:r>
              <a:rPr lang="en-US" dirty="0"/>
              <a:t>Are there any dates/times when the returners won’t be available due to </a:t>
            </a:r>
            <a:r>
              <a:rPr lang="en-US"/>
              <a:t>internal programming?</a:t>
            </a:r>
            <a:endParaRPr lang="en-US" dirty="0"/>
          </a:p>
          <a:p>
            <a:pPr marL="171450" lvl="0" indent="-171450" algn="l" rtl="0">
              <a:spcBef>
                <a:spcPts val="0"/>
              </a:spcBef>
              <a:spcAft>
                <a:spcPts val="0"/>
              </a:spcAft>
            </a:pPr>
            <a:r>
              <a:rPr lang="en-US" dirty="0"/>
              <a:t>Is there a specific format required for the midpoint evaluation? </a:t>
            </a:r>
          </a:p>
          <a:p>
            <a:pPr marL="171450" lvl="0" indent="-171450" algn="l" rtl="0">
              <a:spcBef>
                <a:spcPts val="0"/>
              </a:spcBef>
              <a:spcAft>
                <a:spcPts val="0"/>
              </a:spcAft>
            </a:pPr>
            <a:r>
              <a:rPr lang="en-US" dirty="0"/>
              <a:t>When is the midpoint evaluation due?</a:t>
            </a:r>
          </a:p>
          <a:p>
            <a:pPr marL="171450" lvl="0" indent="-171450" algn="l" rtl="0">
              <a:spcBef>
                <a:spcPts val="0"/>
              </a:spcBef>
              <a:spcAft>
                <a:spcPts val="0"/>
              </a:spcAft>
            </a:pPr>
            <a:endParaRPr dirty="0"/>
          </a:p>
        </p:txBody>
      </p:sp>
    </p:spTree>
    <p:extLst>
      <p:ext uri="{BB962C8B-B14F-4D97-AF65-F5344CB8AC3E}">
        <p14:creationId xmlns:p14="http://schemas.microsoft.com/office/powerpoint/2010/main" val="4001879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 name="Google Shape;7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 name="Google Shape;7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3029518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 name="Google Shape;7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886667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DD5613-CA9E-D54A-A397-23BBFD89826B}" type="slidenum">
              <a:rPr lang="en-US" smtClean="0"/>
              <a:t>6</a:t>
            </a:fld>
            <a:endParaRPr lang="en-US"/>
          </a:p>
        </p:txBody>
      </p:sp>
    </p:spTree>
    <p:extLst>
      <p:ext uri="{BB962C8B-B14F-4D97-AF65-F5344CB8AC3E}">
        <p14:creationId xmlns:p14="http://schemas.microsoft.com/office/powerpoint/2010/main" val="281732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 name="Google Shape;7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8866672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 name="Google Shape;7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075895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 name="Google Shape;7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8866672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 name="Google Shape;7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075895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userDrawn="1">
  <p:cSld name="TITLE">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4_Divider_Slide">
  <p:cSld name="4_Divider_Slide">
    <p:spTree>
      <p:nvGrpSpPr>
        <p:cNvPr id="1" name="Shape 50"/>
        <p:cNvGrpSpPr/>
        <p:nvPr/>
      </p:nvGrpSpPr>
      <p:grpSpPr>
        <a:xfrm>
          <a:off x="0" y="0"/>
          <a:ext cx="0" cy="0"/>
          <a:chOff x="0" y="0"/>
          <a:chExt cx="0" cy="0"/>
        </a:xfrm>
      </p:grpSpPr>
      <p:pic>
        <p:nvPicPr>
          <p:cNvPr id="51" name="Google Shape;51;p13"/>
          <p:cNvPicPr preferRelativeResize="0"/>
          <p:nvPr/>
        </p:nvPicPr>
        <p:blipFill rotWithShape="1">
          <a:blip r:embed="rId2">
            <a:alphaModFix/>
          </a:blip>
          <a:srcRect/>
          <a:stretch/>
        </p:blipFill>
        <p:spPr>
          <a:xfrm>
            <a:off x="0" y="-1"/>
            <a:ext cx="9144002" cy="5148864"/>
          </a:xfrm>
          <a:prstGeom prst="rect">
            <a:avLst/>
          </a:prstGeom>
          <a:noFill/>
          <a:ln>
            <a:noFill/>
          </a:ln>
        </p:spPr>
      </p:pic>
      <p:sp>
        <p:nvSpPr>
          <p:cNvPr id="52" name="Google Shape;52;p13"/>
          <p:cNvSpPr txBox="1">
            <a:spLocks noGrp="1"/>
          </p:cNvSpPr>
          <p:nvPr>
            <p:ph type="ctrTitle"/>
          </p:nvPr>
        </p:nvSpPr>
        <p:spPr>
          <a:xfrm>
            <a:off x="342899" y="1906046"/>
            <a:ext cx="7843200" cy="1167000"/>
          </a:xfrm>
          <a:prstGeom prst="rect">
            <a:avLst/>
          </a:prstGeom>
          <a:noFill/>
          <a:ln>
            <a:noFill/>
          </a:ln>
        </p:spPr>
        <p:txBody>
          <a:bodyPr spcFirstLastPara="1" wrap="square" lIns="68575" tIns="34275" rIns="68575" bIns="34275" anchor="b" anchorCtr="0">
            <a:normAutofit/>
          </a:bodyPr>
          <a:lstStyle>
            <a:lvl1pPr lvl="0" algn="l" rtl="0">
              <a:lnSpc>
                <a:spcPct val="90000"/>
              </a:lnSpc>
              <a:spcBef>
                <a:spcPts val="0"/>
              </a:spcBef>
              <a:spcAft>
                <a:spcPts val="0"/>
              </a:spcAft>
              <a:buClr>
                <a:schemeClr val="lt1"/>
              </a:buClr>
              <a:buSzPts val="4100"/>
              <a:buFont typeface="Arial"/>
              <a:buNone/>
              <a:defRPr sz="4100" b="1">
                <a:solidFill>
                  <a:schemeClr val="l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3" name="Google Shape;53;p13"/>
          <p:cNvSpPr txBox="1">
            <a:spLocks noGrp="1"/>
          </p:cNvSpPr>
          <p:nvPr>
            <p:ph type="subTitle" idx="1"/>
          </p:nvPr>
        </p:nvSpPr>
        <p:spPr>
          <a:xfrm>
            <a:off x="342900" y="3220092"/>
            <a:ext cx="3059700" cy="699900"/>
          </a:xfrm>
          <a:prstGeom prst="rect">
            <a:avLst/>
          </a:prstGeom>
          <a:noFill/>
          <a:ln>
            <a:noFill/>
          </a:ln>
        </p:spPr>
        <p:txBody>
          <a:bodyPr spcFirstLastPara="1" wrap="square" lIns="68575" tIns="34275" rIns="68575" bIns="34275" anchor="t" anchorCtr="0">
            <a:normAutofit/>
          </a:bodyPr>
          <a:lstStyle>
            <a:lvl1pPr lvl="0" algn="l" rtl="0">
              <a:lnSpc>
                <a:spcPct val="90000"/>
              </a:lnSpc>
              <a:spcBef>
                <a:spcPts val="800"/>
              </a:spcBef>
              <a:spcAft>
                <a:spcPts val="0"/>
              </a:spcAft>
              <a:buClr>
                <a:schemeClr val="lt1"/>
              </a:buClr>
              <a:buSzPts val="1200"/>
              <a:buNone/>
              <a:defRPr sz="1200">
                <a:solidFill>
                  <a:schemeClr val="lt1"/>
                </a:solidFill>
              </a:defRPr>
            </a:lvl1pPr>
            <a:lvl2pPr lvl="1" algn="ctr" rtl="0">
              <a:lnSpc>
                <a:spcPct val="90000"/>
              </a:lnSpc>
              <a:spcBef>
                <a:spcPts val="1200"/>
              </a:spcBef>
              <a:spcAft>
                <a:spcPts val="0"/>
              </a:spcAft>
              <a:buClr>
                <a:schemeClr val="dk1"/>
              </a:buClr>
              <a:buSzPts val="1500"/>
              <a:buNone/>
              <a:defRPr sz="1500"/>
            </a:lvl2pPr>
            <a:lvl3pPr lvl="2" algn="ctr" rtl="0">
              <a:lnSpc>
                <a:spcPct val="90000"/>
              </a:lnSpc>
              <a:spcBef>
                <a:spcPts val="1200"/>
              </a:spcBef>
              <a:spcAft>
                <a:spcPts val="0"/>
              </a:spcAft>
              <a:buClr>
                <a:schemeClr val="dk1"/>
              </a:buClr>
              <a:buSzPts val="1400"/>
              <a:buNone/>
              <a:defRPr sz="1400"/>
            </a:lvl3pPr>
            <a:lvl4pPr lvl="3" algn="ctr" rtl="0">
              <a:lnSpc>
                <a:spcPct val="90000"/>
              </a:lnSpc>
              <a:spcBef>
                <a:spcPts val="1200"/>
              </a:spcBef>
              <a:spcAft>
                <a:spcPts val="0"/>
              </a:spcAft>
              <a:buClr>
                <a:schemeClr val="dk1"/>
              </a:buClr>
              <a:buSzPts val="1200"/>
              <a:buNone/>
              <a:defRPr sz="1200"/>
            </a:lvl4pPr>
            <a:lvl5pPr lvl="4" algn="ctr" rtl="0">
              <a:lnSpc>
                <a:spcPct val="90000"/>
              </a:lnSpc>
              <a:spcBef>
                <a:spcPts val="1200"/>
              </a:spcBef>
              <a:spcAft>
                <a:spcPts val="0"/>
              </a:spcAft>
              <a:buClr>
                <a:schemeClr val="dk1"/>
              </a:buClr>
              <a:buSzPts val="1200"/>
              <a:buNone/>
              <a:defRPr sz="1200"/>
            </a:lvl5pPr>
            <a:lvl6pPr lvl="5" algn="ctr" rtl="0">
              <a:lnSpc>
                <a:spcPct val="90000"/>
              </a:lnSpc>
              <a:spcBef>
                <a:spcPts val="1200"/>
              </a:spcBef>
              <a:spcAft>
                <a:spcPts val="0"/>
              </a:spcAft>
              <a:buClr>
                <a:schemeClr val="dk1"/>
              </a:buClr>
              <a:buSzPts val="1200"/>
              <a:buNone/>
              <a:defRPr sz="1200"/>
            </a:lvl6pPr>
            <a:lvl7pPr lvl="6" algn="ctr" rtl="0">
              <a:lnSpc>
                <a:spcPct val="90000"/>
              </a:lnSpc>
              <a:spcBef>
                <a:spcPts val="1200"/>
              </a:spcBef>
              <a:spcAft>
                <a:spcPts val="0"/>
              </a:spcAft>
              <a:buClr>
                <a:schemeClr val="dk1"/>
              </a:buClr>
              <a:buSzPts val="1200"/>
              <a:buNone/>
              <a:defRPr sz="1200"/>
            </a:lvl7pPr>
            <a:lvl8pPr lvl="7" algn="ctr" rtl="0">
              <a:lnSpc>
                <a:spcPct val="90000"/>
              </a:lnSpc>
              <a:spcBef>
                <a:spcPts val="1200"/>
              </a:spcBef>
              <a:spcAft>
                <a:spcPts val="0"/>
              </a:spcAft>
              <a:buClr>
                <a:schemeClr val="dk1"/>
              </a:buClr>
              <a:buSzPts val="1200"/>
              <a:buNone/>
              <a:defRPr sz="1200"/>
            </a:lvl8pPr>
            <a:lvl9pPr lvl="8" algn="ctr" rtl="0">
              <a:lnSpc>
                <a:spcPct val="90000"/>
              </a:lnSpc>
              <a:spcBef>
                <a:spcPts val="1200"/>
              </a:spcBef>
              <a:spcAft>
                <a:spcPts val="1200"/>
              </a:spcAft>
              <a:buClr>
                <a:schemeClr val="dk1"/>
              </a:buClr>
              <a:buSzPts val="1200"/>
              <a:buNone/>
              <a:defRPr sz="1200"/>
            </a:lvl9pPr>
          </a:lstStyle>
          <a:p>
            <a:endParaRPr/>
          </a:p>
        </p:txBody>
      </p:sp>
      <p:pic>
        <p:nvPicPr>
          <p:cNvPr id="54" name="Google Shape;54;p13"/>
          <p:cNvPicPr preferRelativeResize="0"/>
          <p:nvPr/>
        </p:nvPicPr>
        <p:blipFill rotWithShape="1">
          <a:blip r:embed="rId3">
            <a:alphaModFix/>
          </a:blip>
          <a:srcRect/>
          <a:stretch/>
        </p:blipFill>
        <p:spPr>
          <a:xfrm>
            <a:off x="5681122" y="427957"/>
            <a:ext cx="3117109" cy="785953"/>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_Interior Gener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idx="1"/>
          </p:nvPr>
        </p:nvSpPr>
        <p:spPr>
          <a:xfrm>
            <a:off x="499534" y="987423"/>
            <a:ext cx="8117417" cy="35754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60353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4_Interior Gener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idx="1"/>
          </p:nvPr>
        </p:nvSpPr>
        <p:spPr>
          <a:xfrm>
            <a:off x="499534" y="987423"/>
            <a:ext cx="8117417" cy="35754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44344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474426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711" r:id="rId13"/>
    <p:sldLayoutId id="2147483671" r:id="rId1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305825822"/>
      </p:ext>
    </p:extLst>
  </p:cSld>
  <p:clrMap bg1="lt1" tx1="dk1" bg2="dk2" tx2="lt2" accent1="accent1" accent2="accent2" accent3="accent3" accent4="accent4" accent5="accent5" accent6="accent6" hlink="hlink" folHlink="folHlink"/>
  <p:sldLayoutIdLst>
    <p:sldLayoutId id="214748369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710"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6.xml"/><Relationship Id="rId6" Type="http://schemas.openxmlformats.org/officeDocument/2006/relationships/hyperlink" Target="https://docs.google.com/document/d/1Y9SAmmtVlnLnbrE9fJw2jtTid-E9bNM1HvkxTOE9SMo/edit" TargetMode="External"/><Relationship Id="rId5" Type="http://schemas.openxmlformats.org/officeDocument/2006/relationships/image" Target="../media/image8.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6.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6.xml"/><Relationship Id="rId5" Type="http://schemas.openxmlformats.org/officeDocument/2006/relationships/image" Target="../media/image8.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10.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6.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14.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16.xml"/><Relationship Id="rId5" Type="http://schemas.openxmlformats.org/officeDocument/2006/relationships/image" Target="../media/image8.pn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10.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6.xml"/><Relationship Id="rId5" Type="http://schemas.openxmlformats.org/officeDocument/2006/relationships/image" Target="../media/image8.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6.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10.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6.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6.xml"/><Relationship Id="rId5" Type="http://schemas.openxmlformats.org/officeDocument/2006/relationships/image" Target="../media/image8.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6.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3"/>
        <p:cNvGrpSpPr/>
        <p:nvPr/>
      </p:nvGrpSpPr>
      <p:grpSpPr>
        <a:xfrm>
          <a:off x="0" y="0"/>
          <a:ext cx="0" cy="0"/>
          <a:chOff x="0" y="0"/>
          <a:chExt cx="0" cy="0"/>
        </a:xfrm>
      </p:grpSpPr>
      <p:pic>
        <p:nvPicPr>
          <p:cNvPr id="344" name="Google Shape;344;p54"/>
          <p:cNvPicPr preferRelativeResize="0"/>
          <p:nvPr/>
        </p:nvPicPr>
        <p:blipFill rotWithShape="1">
          <a:blip r:embed="rId3">
            <a:alphaModFix/>
          </a:blip>
          <a:srcRect/>
          <a:stretch/>
        </p:blipFill>
        <p:spPr>
          <a:xfrm>
            <a:off x="1" y="2"/>
            <a:ext cx="9233210" cy="5143499"/>
          </a:xfrm>
          <a:prstGeom prst="rect">
            <a:avLst/>
          </a:prstGeom>
          <a:noFill/>
          <a:ln>
            <a:noFill/>
          </a:ln>
        </p:spPr>
      </p:pic>
      <p:pic>
        <p:nvPicPr>
          <p:cNvPr id="347" name="Google Shape;347;p54"/>
          <p:cNvPicPr preferRelativeResize="0"/>
          <p:nvPr/>
        </p:nvPicPr>
        <p:blipFill rotWithShape="1">
          <a:blip r:embed="rId4">
            <a:alphaModFix/>
          </a:blip>
          <a:srcRect/>
          <a:stretch/>
        </p:blipFill>
        <p:spPr>
          <a:xfrm>
            <a:off x="354139" y="4606400"/>
            <a:ext cx="1723325" cy="434175"/>
          </a:xfrm>
          <a:prstGeom prst="rect">
            <a:avLst/>
          </a:prstGeom>
          <a:noFill/>
          <a:ln>
            <a:noFill/>
          </a:ln>
        </p:spPr>
      </p:pic>
      <p:sp>
        <p:nvSpPr>
          <p:cNvPr id="3" name="Google Shape;155;p7">
            <a:extLst>
              <a:ext uri="{FF2B5EF4-FFF2-40B4-BE49-F238E27FC236}">
                <a16:creationId xmlns:a16="http://schemas.microsoft.com/office/drawing/2014/main" id="{4CBB9BD2-D172-DB8E-7BFD-F32A239EF365}"/>
              </a:ext>
            </a:extLst>
          </p:cNvPr>
          <p:cNvSpPr txBox="1">
            <a:spLocks/>
          </p:cNvSpPr>
          <p:nvPr/>
        </p:nvSpPr>
        <p:spPr>
          <a:xfrm>
            <a:off x="414339" y="1031000"/>
            <a:ext cx="8516597" cy="3575400"/>
          </a:xfrm>
          <a:prstGeom prst="rect">
            <a:avLst/>
          </a:prstGeom>
          <a:noFill/>
          <a:ln>
            <a:noFill/>
          </a:ln>
        </p:spPr>
        <p:txBody>
          <a:bodyPr spcFirstLastPara="1" wrap="square" lIns="91425" tIns="45700" rIns="91425" bIns="45700" anchor="t" anchorCtr="0">
            <a:normAutofit lnSpcReduction="10000"/>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rgbClr val="4C4B4D"/>
              </a:buClr>
              <a:buSzPts val="2800"/>
              <a:buFont typeface="Arial"/>
              <a:buNone/>
              <a:defRPr sz="2800" b="0" i="0" u="none" strike="noStrike" cap="none">
                <a:solidFill>
                  <a:srgbClr val="4C4B4D"/>
                </a:solidFill>
                <a:latin typeface="Arial"/>
                <a:ea typeface="Arial"/>
                <a:cs typeface="Arial"/>
                <a:sym typeface="Arial"/>
              </a:defRPr>
            </a:lvl1pPr>
            <a:lvl2pPr marL="914400" marR="0" lvl="1" indent="-331469" algn="ctr" rtl="0">
              <a:lnSpc>
                <a:spcPct val="100000"/>
              </a:lnSpc>
              <a:spcBef>
                <a:spcPts val="0"/>
              </a:spcBef>
              <a:spcAft>
                <a:spcPts val="0"/>
              </a:spcAft>
              <a:buClr>
                <a:srgbClr val="4C4B4D"/>
              </a:buClr>
              <a:buSzPts val="2800"/>
              <a:buFont typeface="Arial"/>
              <a:buNone/>
              <a:defRPr sz="2800" b="0" i="0" u="none" strike="noStrike" cap="none">
                <a:solidFill>
                  <a:srgbClr val="4C4B4D"/>
                </a:solidFill>
                <a:latin typeface="Arial"/>
                <a:ea typeface="Arial"/>
                <a:cs typeface="Arial"/>
                <a:sym typeface="Arial"/>
              </a:defRPr>
            </a:lvl2pPr>
            <a:lvl3pPr marL="1371600" marR="0" lvl="2" indent="-320039" algn="ctr" rtl="0">
              <a:lnSpc>
                <a:spcPct val="100000"/>
              </a:lnSpc>
              <a:spcBef>
                <a:spcPts val="0"/>
              </a:spcBef>
              <a:spcAft>
                <a:spcPts val="0"/>
              </a:spcAft>
              <a:buClr>
                <a:srgbClr val="4C4B4D"/>
              </a:buClr>
              <a:buSzPts val="2800"/>
              <a:buFont typeface="Arial"/>
              <a:buNone/>
              <a:defRPr sz="2800" b="0" i="0" u="none" strike="noStrike" cap="none">
                <a:solidFill>
                  <a:srgbClr val="4C4B4D"/>
                </a:solidFill>
                <a:latin typeface="Arial"/>
                <a:ea typeface="Arial"/>
                <a:cs typeface="Arial"/>
                <a:sym typeface="Arial"/>
              </a:defRPr>
            </a:lvl3pPr>
            <a:lvl4pPr marL="1828800" marR="0" lvl="3" indent="-308610" algn="ctr" rtl="0">
              <a:lnSpc>
                <a:spcPct val="100000"/>
              </a:lnSpc>
              <a:spcBef>
                <a:spcPts val="0"/>
              </a:spcBef>
              <a:spcAft>
                <a:spcPts val="0"/>
              </a:spcAft>
              <a:buClr>
                <a:srgbClr val="4C4B4D"/>
              </a:buClr>
              <a:buSzPts val="2800"/>
              <a:buFont typeface="Arial"/>
              <a:buNone/>
              <a:defRPr sz="2800" b="0" i="0" u="none" strike="noStrike" cap="none">
                <a:solidFill>
                  <a:srgbClr val="4C4B4D"/>
                </a:solidFill>
                <a:latin typeface="Arial"/>
                <a:ea typeface="Arial"/>
                <a:cs typeface="Arial"/>
                <a:sym typeface="Arial"/>
              </a:defRPr>
            </a:lvl4pPr>
            <a:lvl5pPr marL="2286000" marR="0" lvl="4" indent="-297179" algn="ctr" rtl="0">
              <a:lnSpc>
                <a:spcPct val="100000"/>
              </a:lnSpc>
              <a:spcBef>
                <a:spcPts val="0"/>
              </a:spcBef>
              <a:spcAft>
                <a:spcPts val="0"/>
              </a:spcAft>
              <a:buClr>
                <a:srgbClr val="4C4B4D"/>
              </a:buClr>
              <a:buSzPts val="2800"/>
              <a:buFont typeface="Arial"/>
              <a:buNone/>
              <a:defRPr sz="2800" b="0" i="0" u="none" strike="noStrike" cap="none">
                <a:solidFill>
                  <a:srgbClr val="4C4B4D"/>
                </a:solidFill>
                <a:latin typeface="Arial"/>
                <a:ea typeface="Arial"/>
                <a:cs typeface="Arial"/>
                <a:sym typeface="Arial"/>
              </a:defRPr>
            </a:lvl5pPr>
            <a:lvl6pPr marL="2743200" marR="0" lvl="5" indent="-355600" algn="ctr"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L="3200400" marR="0" lvl="6" indent="-355600" algn="ctr"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L="3657600" marR="0" lvl="7" indent="-355600" algn="ctr"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L="4114800" marR="0" lvl="8" indent="-355600" algn="ctr"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marL="125726" indent="0" algn="l">
              <a:spcBef>
                <a:spcPts val="960"/>
              </a:spcBef>
              <a:buSzPts val="1620"/>
            </a:pPr>
            <a:r>
              <a:rPr lang="en-US" sz="2600" dirty="0">
                <a:solidFill>
                  <a:schemeClr val="bg1"/>
                </a:solidFill>
              </a:rPr>
              <a:t>Thank you for downloading this deck. To help you make the most of it, please keep the following in mind:</a:t>
            </a:r>
          </a:p>
          <a:p>
            <a:pPr marL="125726" indent="0" algn="l">
              <a:spcBef>
                <a:spcPts val="960"/>
              </a:spcBef>
              <a:buSzPts val="1620"/>
            </a:pPr>
            <a:endParaRPr lang="en-US" sz="400" dirty="0">
              <a:solidFill>
                <a:schemeClr val="bg1"/>
              </a:solidFill>
            </a:endParaRPr>
          </a:p>
          <a:p>
            <a:pPr marL="582914" indent="-457189" algn="l">
              <a:spcBef>
                <a:spcPts val="960"/>
              </a:spcBef>
              <a:buClr>
                <a:schemeClr val="bg1"/>
              </a:buClr>
              <a:buSzPts val="1620"/>
              <a:buFont typeface="Arial" panose="020B0604020202020204" pitchFamily="34" charset="0"/>
              <a:buChar char="•"/>
            </a:pPr>
            <a:r>
              <a:rPr lang="en-US" sz="1900" b="1" dirty="0">
                <a:solidFill>
                  <a:schemeClr val="bg1"/>
                </a:solidFill>
              </a:rPr>
              <a:t>When to use: </a:t>
            </a:r>
            <a:r>
              <a:rPr lang="en-US" sz="1900" dirty="0">
                <a:solidFill>
                  <a:schemeClr val="bg1"/>
                </a:solidFill>
              </a:rPr>
              <a:t>After returners have been hired, but before their first day </a:t>
            </a:r>
          </a:p>
          <a:p>
            <a:pPr marL="582914" indent="-457189" algn="l">
              <a:spcBef>
                <a:spcPts val="960"/>
              </a:spcBef>
              <a:buClr>
                <a:schemeClr val="bg1"/>
              </a:buClr>
              <a:buSzPts val="1620"/>
              <a:buFont typeface="Arial" panose="020B0604020202020204" pitchFamily="34" charset="0"/>
              <a:buChar char="•"/>
            </a:pPr>
            <a:r>
              <a:rPr lang="en-US" sz="1900" b="1" dirty="0">
                <a:solidFill>
                  <a:schemeClr val="bg1"/>
                </a:solidFill>
              </a:rPr>
              <a:t>Intended Audience: </a:t>
            </a:r>
            <a:r>
              <a:rPr lang="en-US" sz="1900" dirty="0">
                <a:solidFill>
                  <a:schemeClr val="bg1"/>
                </a:solidFill>
              </a:rPr>
              <a:t>Hiring managers, mentors, and anyone else who will be helping support returners</a:t>
            </a:r>
          </a:p>
          <a:p>
            <a:pPr marL="582914" indent="-457189" algn="l">
              <a:spcBef>
                <a:spcPts val="960"/>
              </a:spcBef>
              <a:buClr>
                <a:schemeClr val="bg1"/>
              </a:buClr>
              <a:buSzPts val="1620"/>
              <a:buFont typeface="Arial" panose="020B0604020202020204" pitchFamily="34" charset="0"/>
              <a:buChar char="•"/>
            </a:pPr>
            <a:r>
              <a:rPr lang="en-US" sz="1900" b="1" dirty="0">
                <a:solidFill>
                  <a:schemeClr val="bg1"/>
                </a:solidFill>
              </a:rPr>
              <a:t>Goal of training: </a:t>
            </a:r>
            <a:r>
              <a:rPr lang="en-US" sz="1900" dirty="0">
                <a:solidFill>
                  <a:schemeClr val="bg1"/>
                </a:solidFill>
              </a:rPr>
              <a:t>Prepare managers and mentors for how they can contribute to a successful </a:t>
            </a:r>
            <a:r>
              <a:rPr lang="en-US" sz="1900" dirty="0" err="1">
                <a:solidFill>
                  <a:schemeClr val="bg1"/>
                </a:solidFill>
              </a:rPr>
              <a:t>returnship</a:t>
            </a:r>
            <a:r>
              <a:rPr lang="en-US" sz="1900" dirty="0">
                <a:solidFill>
                  <a:schemeClr val="bg1"/>
                </a:solidFill>
              </a:rPr>
              <a:t> program and help returners ramp up</a:t>
            </a:r>
          </a:p>
          <a:p>
            <a:pPr marL="582914" indent="-457189" algn="l">
              <a:spcBef>
                <a:spcPts val="960"/>
              </a:spcBef>
              <a:buClr>
                <a:schemeClr val="bg1"/>
              </a:buClr>
              <a:buSzPts val="1620"/>
              <a:buFont typeface="Arial" panose="020B0604020202020204" pitchFamily="34" charset="0"/>
              <a:buChar char="•"/>
            </a:pPr>
            <a:r>
              <a:rPr lang="en-US" sz="1900">
                <a:solidFill>
                  <a:schemeClr val="bg1"/>
                </a:solidFill>
              </a:rPr>
              <a:t>Customize the content and branding of these slides for your program</a:t>
            </a:r>
          </a:p>
          <a:p>
            <a:pPr marL="582914" indent="-457189" algn="l">
              <a:spcBef>
                <a:spcPts val="960"/>
              </a:spcBef>
              <a:buClr>
                <a:schemeClr val="bg1"/>
              </a:buClr>
              <a:buSzPts val="1620"/>
              <a:buFont typeface="Arial" panose="020B0604020202020204" pitchFamily="34" charset="0"/>
              <a:buChar char="•"/>
            </a:pPr>
            <a:endParaRPr lang="en-US" sz="1900" dirty="0">
              <a:solidFill>
                <a:schemeClr val="bg1"/>
              </a:solidFill>
            </a:endParaRPr>
          </a:p>
          <a:p>
            <a:pPr marL="125726" indent="0" algn="l">
              <a:spcBef>
                <a:spcPts val="960"/>
              </a:spcBef>
              <a:buSzPts val="1620"/>
            </a:pPr>
            <a:endParaRPr lang="en-US" dirty="0"/>
          </a:p>
        </p:txBody>
      </p:sp>
      <p:sp>
        <p:nvSpPr>
          <p:cNvPr id="4" name="Google Shape;154;p7">
            <a:extLst>
              <a:ext uri="{FF2B5EF4-FFF2-40B4-BE49-F238E27FC236}">
                <a16:creationId xmlns:a16="http://schemas.microsoft.com/office/drawing/2014/main" id="{8913C345-1D48-082D-AE60-996A76095455}"/>
              </a:ext>
            </a:extLst>
          </p:cNvPr>
          <p:cNvSpPr txBox="1">
            <a:spLocks/>
          </p:cNvSpPr>
          <p:nvPr/>
        </p:nvSpPr>
        <p:spPr>
          <a:xfrm>
            <a:off x="414338" y="79375"/>
            <a:ext cx="8229600" cy="8574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5200"/>
              <a:buFont typeface="Arial"/>
              <a:buNone/>
              <a:defRPr sz="5200" b="1" i="0" u="none" strike="noStrike" cap="none">
                <a:solidFill>
                  <a:srgbClr val="4C4B4D"/>
                </a:solidFill>
                <a:latin typeface="Arial"/>
                <a:ea typeface="Arial"/>
                <a:cs typeface="Arial"/>
                <a:sym typeface="Arial"/>
              </a:defRPr>
            </a:lvl1pPr>
            <a:lvl2pPr marR="0" lvl="1" algn="ctr" rtl="0">
              <a:lnSpc>
                <a:spcPct val="100000"/>
              </a:lnSpc>
              <a:spcBef>
                <a:spcPts val="0"/>
              </a:spcBef>
              <a:spcAft>
                <a:spcPts val="0"/>
              </a:spcAft>
              <a:buClr>
                <a:srgbClr val="000000"/>
              </a:buClr>
              <a:buSzPts val="5200"/>
              <a:buFont typeface="Arial"/>
              <a:buNone/>
              <a:defRPr sz="5200" b="1" i="0" u="none" strike="noStrike" cap="none">
                <a:solidFill>
                  <a:srgbClr val="4C4B4D"/>
                </a:solidFill>
                <a:latin typeface="Arial"/>
                <a:ea typeface="Arial"/>
                <a:cs typeface="Arial"/>
                <a:sym typeface="Arial"/>
              </a:defRPr>
            </a:lvl2pPr>
            <a:lvl3pPr marR="0" lvl="2" algn="ctr" rtl="0">
              <a:lnSpc>
                <a:spcPct val="100000"/>
              </a:lnSpc>
              <a:spcBef>
                <a:spcPts val="0"/>
              </a:spcBef>
              <a:spcAft>
                <a:spcPts val="0"/>
              </a:spcAft>
              <a:buClr>
                <a:srgbClr val="000000"/>
              </a:buClr>
              <a:buSzPts val="5200"/>
              <a:buFont typeface="Arial"/>
              <a:buNone/>
              <a:defRPr sz="5200" b="1" i="0" u="none" strike="noStrike" cap="none">
                <a:solidFill>
                  <a:srgbClr val="4C4B4D"/>
                </a:solidFill>
                <a:latin typeface="Arial"/>
                <a:ea typeface="Arial"/>
                <a:cs typeface="Arial"/>
                <a:sym typeface="Arial"/>
              </a:defRPr>
            </a:lvl3pPr>
            <a:lvl4pPr marR="0" lvl="3" algn="ctr" rtl="0">
              <a:lnSpc>
                <a:spcPct val="100000"/>
              </a:lnSpc>
              <a:spcBef>
                <a:spcPts val="0"/>
              </a:spcBef>
              <a:spcAft>
                <a:spcPts val="0"/>
              </a:spcAft>
              <a:buClr>
                <a:srgbClr val="000000"/>
              </a:buClr>
              <a:buSzPts val="5200"/>
              <a:buFont typeface="Arial"/>
              <a:buNone/>
              <a:defRPr sz="5200" b="1" i="0" u="none" strike="noStrike" cap="none">
                <a:solidFill>
                  <a:srgbClr val="4C4B4D"/>
                </a:solidFill>
                <a:latin typeface="Arial"/>
                <a:ea typeface="Arial"/>
                <a:cs typeface="Arial"/>
                <a:sym typeface="Arial"/>
              </a:defRPr>
            </a:lvl4pPr>
            <a:lvl5pPr marR="0" lvl="4" algn="ctr" rtl="0">
              <a:lnSpc>
                <a:spcPct val="100000"/>
              </a:lnSpc>
              <a:spcBef>
                <a:spcPts val="0"/>
              </a:spcBef>
              <a:spcAft>
                <a:spcPts val="0"/>
              </a:spcAft>
              <a:buClr>
                <a:srgbClr val="000000"/>
              </a:buClr>
              <a:buSzPts val="5200"/>
              <a:buFont typeface="Arial"/>
              <a:buNone/>
              <a:defRPr sz="5200" b="1" i="0" u="none" strike="noStrike" cap="none">
                <a:solidFill>
                  <a:srgbClr val="4C4B4D"/>
                </a:solidFill>
                <a:latin typeface="Arial"/>
                <a:ea typeface="Arial"/>
                <a:cs typeface="Arial"/>
                <a:sym typeface="Arial"/>
              </a:defRPr>
            </a:lvl5pPr>
            <a:lvl6pPr marR="0" lvl="5" algn="ctr" rtl="0">
              <a:lnSpc>
                <a:spcPct val="100000"/>
              </a:lnSpc>
              <a:spcBef>
                <a:spcPts val="0"/>
              </a:spcBef>
              <a:spcAft>
                <a:spcPts val="0"/>
              </a:spcAft>
              <a:buClr>
                <a:srgbClr val="000000"/>
              </a:buClr>
              <a:buSzPts val="5200"/>
              <a:buFont typeface="Arial"/>
              <a:buNone/>
              <a:defRPr sz="5200" b="1" i="0" u="none" strike="noStrike" cap="none">
                <a:solidFill>
                  <a:srgbClr val="4C4B4D"/>
                </a:solidFill>
                <a:latin typeface="Arial"/>
                <a:ea typeface="Arial"/>
                <a:cs typeface="Arial"/>
                <a:sym typeface="Arial"/>
              </a:defRPr>
            </a:lvl6pPr>
            <a:lvl7pPr marR="0" lvl="6" algn="ctr" rtl="0">
              <a:lnSpc>
                <a:spcPct val="100000"/>
              </a:lnSpc>
              <a:spcBef>
                <a:spcPts val="0"/>
              </a:spcBef>
              <a:spcAft>
                <a:spcPts val="0"/>
              </a:spcAft>
              <a:buClr>
                <a:srgbClr val="000000"/>
              </a:buClr>
              <a:buSzPts val="5200"/>
              <a:buFont typeface="Arial"/>
              <a:buNone/>
              <a:defRPr sz="5200" b="1" i="0" u="none" strike="noStrike" cap="none">
                <a:solidFill>
                  <a:srgbClr val="4C4B4D"/>
                </a:solidFill>
                <a:latin typeface="Arial"/>
                <a:ea typeface="Arial"/>
                <a:cs typeface="Arial"/>
                <a:sym typeface="Arial"/>
              </a:defRPr>
            </a:lvl7pPr>
            <a:lvl8pPr marR="0" lvl="7" algn="ctr" rtl="0">
              <a:lnSpc>
                <a:spcPct val="100000"/>
              </a:lnSpc>
              <a:spcBef>
                <a:spcPts val="0"/>
              </a:spcBef>
              <a:spcAft>
                <a:spcPts val="0"/>
              </a:spcAft>
              <a:buClr>
                <a:srgbClr val="000000"/>
              </a:buClr>
              <a:buSzPts val="5200"/>
              <a:buFont typeface="Arial"/>
              <a:buNone/>
              <a:defRPr sz="5200" b="1" i="0" u="none" strike="noStrike" cap="none">
                <a:solidFill>
                  <a:srgbClr val="4C4B4D"/>
                </a:solidFill>
                <a:latin typeface="Arial"/>
                <a:ea typeface="Arial"/>
                <a:cs typeface="Arial"/>
                <a:sym typeface="Arial"/>
              </a:defRPr>
            </a:lvl8pPr>
            <a:lvl9pPr marR="0" lvl="8" algn="ctr" rtl="0">
              <a:lnSpc>
                <a:spcPct val="100000"/>
              </a:lnSpc>
              <a:spcBef>
                <a:spcPts val="0"/>
              </a:spcBef>
              <a:spcAft>
                <a:spcPts val="0"/>
              </a:spcAft>
              <a:buClr>
                <a:srgbClr val="000000"/>
              </a:buClr>
              <a:buSzPts val="5200"/>
              <a:buFont typeface="Arial"/>
              <a:buNone/>
              <a:defRPr sz="5200" b="1" i="0" u="none" strike="noStrike" cap="none">
                <a:solidFill>
                  <a:srgbClr val="4C4B4D"/>
                </a:solidFill>
                <a:latin typeface="Arial"/>
                <a:ea typeface="Arial"/>
                <a:cs typeface="Arial"/>
                <a:sym typeface="Arial"/>
              </a:defRPr>
            </a:lvl9pPr>
          </a:lstStyle>
          <a:p>
            <a:pPr>
              <a:buSzPts val="1400"/>
            </a:pPr>
            <a:r>
              <a:rPr lang="en-US" sz="4000" dirty="0">
                <a:solidFill>
                  <a:schemeClr val="lt1"/>
                </a:solidFill>
              </a:rPr>
              <a:t>Onboarding Session</a:t>
            </a:r>
            <a:endParaRPr lang="en-US" sz="4000" dirty="0"/>
          </a:p>
        </p:txBody>
      </p:sp>
    </p:spTree>
    <p:extLst>
      <p:ext uri="{BB962C8B-B14F-4D97-AF65-F5344CB8AC3E}">
        <p14:creationId xmlns:p14="http://schemas.microsoft.com/office/powerpoint/2010/main" val="513310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pic>
        <p:nvPicPr>
          <p:cNvPr id="79" name="Google Shape;79;p19"/>
          <p:cNvPicPr preferRelativeResize="0"/>
          <p:nvPr/>
        </p:nvPicPr>
        <p:blipFill rotWithShape="1">
          <a:blip r:embed="rId3">
            <a:alphaModFix/>
          </a:blip>
          <a:srcRect/>
          <a:stretch/>
        </p:blipFill>
        <p:spPr>
          <a:xfrm>
            <a:off x="466725" y="0"/>
            <a:ext cx="2057400" cy="95250"/>
          </a:xfrm>
          <a:prstGeom prst="rect">
            <a:avLst/>
          </a:prstGeom>
          <a:noFill/>
          <a:ln>
            <a:noFill/>
          </a:ln>
        </p:spPr>
      </p:pic>
      <p:pic>
        <p:nvPicPr>
          <p:cNvPr id="80" name="Google Shape;80;p19"/>
          <p:cNvPicPr preferRelativeResize="0"/>
          <p:nvPr/>
        </p:nvPicPr>
        <p:blipFill rotWithShape="1">
          <a:blip r:embed="rId4">
            <a:alphaModFix/>
          </a:blip>
          <a:srcRect/>
          <a:stretch/>
        </p:blipFill>
        <p:spPr>
          <a:xfrm>
            <a:off x="0" y="5105101"/>
            <a:ext cx="9144000" cy="66025"/>
          </a:xfrm>
          <a:prstGeom prst="rect">
            <a:avLst/>
          </a:prstGeom>
          <a:noFill/>
          <a:ln>
            <a:noFill/>
          </a:ln>
        </p:spPr>
      </p:pic>
      <p:sp>
        <p:nvSpPr>
          <p:cNvPr id="87" name="Google Shape;87;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9pPr>
          </a:lstStyle>
          <a:p>
            <a:pPr marL="0" lvl="0" indent="0" algn="r" rtl="0">
              <a:lnSpc>
                <a:spcPct val="100000"/>
              </a:lnSpc>
              <a:spcBef>
                <a:spcPts val="0"/>
              </a:spcBef>
              <a:spcAft>
                <a:spcPts val="0"/>
              </a:spcAft>
              <a:buSzPts val="1000"/>
              <a:buNone/>
            </a:pPr>
            <a:fld id="{00000000-1234-1234-1234-123412341234}" type="slidenum">
              <a:rPr lang="en"/>
              <a:pPr marL="0" lvl="0" indent="0" algn="r" rtl="0">
                <a:lnSpc>
                  <a:spcPct val="100000"/>
                </a:lnSpc>
                <a:spcBef>
                  <a:spcPts val="0"/>
                </a:spcBef>
                <a:spcAft>
                  <a:spcPts val="0"/>
                </a:spcAft>
                <a:buSzPts val="1000"/>
                <a:buNone/>
              </a:pPr>
              <a:t>10</a:t>
            </a:fld>
            <a:endParaRPr/>
          </a:p>
        </p:txBody>
      </p:sp>
      <p:pic>
        <p:nvPicPr>
          <p:cNvPr id="5" name="Google Shape;164;p25">
            <a:extLst>
              <a:ext uri="{FF2B5EF4-FFF2-40B4-BE49-F238E27FC236}">
                <a16:creationId xmlns:a16="http://schemas.microsoft.com/office/drawing/2014/main" id="{A6B1D59B-C90E-7614-135D-86A028112455}"/>
              </a:ext>
            </a:extLst>
          </p:cNvPr>
          <p:cNvPicPr preferRelativeResize="0"/>
          <p:nvPr/>
        </p:nvPicPr>
        <p:blipFill rotWithShape="1">
          <a:blip r:embed="rId5">
            <a:alphaModFix/>
          </a:blip>
          <a:srcRect/>
          <a:stretch/>
        </p:blipFill>
        <p:spPr>
          <a:xfrm>
            <a:off x="354126" y="4617875"/>
            <a:ext cx="1723300" cy="434175"/>
          </a:xfrm>
          <a:prstGeom prst="rect">
            <a:avLst/>
          </a:prstGeom>
          <a:noFill/>
          <a:ln>
            <a:noFill/>
          </a:ln>
        </p:spPr>
      </p:pic>
      <p:sp>
        <p:nvSpPr>
          <p:cNvPr id="4" name="Google Shape;416;p16">
            <a:extLst>
              <a:ext uri="{FF2B5EF4-FFF2-40B4-BE49-F238E27FC236}">
                <a16:creationId xmlns:a16="http://schemas.microsoft.com/office/drawing/2014/main" id="{4308A375-8C83-20CB-3784-E9A01032DFC5}"/>
              </a:ext>
            </a:extLst>
          </p:cNvPr>
          <p:cNvSpPr txBox="1">
            <a:spLocks/>
          </p:cNvSpPr>
          <p:nvPr/>
        </p:nvSpPr>
        <p:spPr>
          <a:xfrm>
            <a:off x="466725" y="47625"/>
            <a:ext cx="5866747" cy="857250"/>
          </a:xfrm>
          <a:prstGeom prst="rect">
            <a:avLst/>
          </a:prstGeom>
          <a:noFill/>
          <a:ln>
            <a:noFill/>
          </a:ln>
        </p:spPr>
        <p:txBody>
          <a:bodyPr spcFirstLastPara="1" wrap="square" lIns="68569" tIns="34275" rIns="68569" bIns="342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a:lstStyle>
          <a:p>
            <a:pPr algn="l">
              <a:buSzPts val="1400"/>
            </a:pPr>
            <a:r>
              <a:rPr lang="en-US" sz="3200" b="1" dirty="0">
                <a:solidFill>
                  <a:schemeClr val="tx1"/>
                </a:solidFill>
              </a:rPr>
              <a:t>Strategies for Success</a:t>
            </a:r>
            <a:endParaRPr lang="en-US" sz="3200" b="1" dirty="0"/>
          </a:p>
        </p:txBody>
      </p:sp>
      <p:sp>
        <p:nvSpPr>
          <p:cNvPr id="6" name="Google Shape;417;p16">
            <a:extLst>
              <a:ext uri="{FF2B5EF4-FFF2-40B4-BE49-F238E27FC236}">
                <a16:creationId xmlns:a16="http://schemas.microsoft.com/office/drawing/2014/main" id="{1CF16A1F-4E55-86C3-2B97-E4E74C027DA4}"/>
              </a:ext>
            </a:extLst>
          </p:cNvPr>
          <p:cNvSpPr txBox="1">
            <a:spLocks/>
          </p:cNvSpPr>
          <p:nvPr/>
        </p:nvSpPr>
        <p:spPr>
          <a:xfrm>
            <a:off x="558942" y="1039484"/>
            <a:ext cx="8118333" cy="3575449"/>
          </a:xfrm>
          <a:prstGeom prst="rect">
            <a:avLst/>
          </a:prstGeom>
          <a:noFill/>
          <a:ln>
            <a:noFill/>
          </a:ln>
        </p:spPr>
        <p:txBody>
          <a:bodyPr spcFirstLastPara="1" wrap="square" lIns="68569" tIns="34275" rIns="68569" bIns="34275"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a:lstStyle>
          <a:p>
            <a:pPr marL="171450" indent="-171450">
              <a:buClrTx/>
              <a:buFont typeface="Arial" panose="020B0604020202020204" pitchFamily="34" charset="0"/>
              <a:buChar char="•"/>
            </a:pPr>
            <a:r>
              <a:rPr lang="en-US" sz="2000" dirty="0">
                <a:solidFill>
                  <a:schemeClr val="tx1"/>
                </a:solidFill>
              </a:rPr>
              <a:t>Be flexible and empathetic</a:t>
            </a:r>
          </a:p>
          <a:p>
            <a:pPr marL="171450" indent="-171450">
              <a:buClrTx/>
              <a:buFont typeface="Arial" panose="020B0604020202020204" pitchFamily="34" charset="0"/>
              <a:buChar char="•"/>
            </a:pPr>
            <a:r>
              <a:rPr lang="en-US" sz="2000" dirty="0">
                <a:solidFill>
                  <a:schemeClr val="tx1"/>
                </a:solidFill>
              </a:rPr>
              <a:t>Hold each other accountable</a:t>
            </a:r>
          </a:p>
          <a:p>
            <a:pPr marL="171450" indent="-171450">
              <a:buClrTx/>
              <a:buFont typeface="Arial" panose="020B0604020202020204" pitchFamily="34" charset="0"/>
              <a:buChar char="•"/>
            </a:pPr>
            <a:r>
              <a:rPr lang="en-US" sz="2000" dirty="0">
                <a:solidFill>
                  <a:schemeClr val="tx1"/>
                </a:solidFill>
              </a:rPr>
              <a:t>Set boundaries and take a team approach</a:t>
            </a:r>
          </a:p>
          <a:p>
            <a:pPr marL="171450" indent="-171450">
              <a:buClrTx/>
              <a:buFont typeface="Arial" panose="020B0604020202020204" pitchFamily="34" charset="0"/>
              <a:buChar char="•"/>
            </a:pPr>
            <a:r>
              <a:rPr lang="en-US" sz="2000" dirty="0">
                <a:solidFill>
                  <a:schemeClr val="tx1"/>
                </a:solidFill>
              </a:rPr>
              <a:t>Remember that the evaluation is two-sided</a:t>
            </a:r>
          </a:p>
          <a:p>
            <a:pPr marL="171450" indent="-171450">
              <a:buClrTx/>
              <a:buFont typeface="Arial" panose="020B0604020202020204" pitchFamily="34" charset="0"/>
              <a:buChar char="•"/>
            </a:pPr>
            <a:r>
              <a:rPr lang="en-US" sz="2000" dirty="0">
                <a:solidFill>
                  <a:schemeClr val="tx1"/>
                </a:solidFill>
              </a:rPr>
              <a:t>Overcommunicate</a:t>
            </a:r>
          </a:p>
          <a:p>
            <a:pPr marL="171450" indent="-171450">
              <a:buClrTx/>
              <a:buFont typeface="Arial" panose="020B0604020202020204" pitchFamily="34" charset="0"/>
              <a:buChar char="•"/>
            </a:pPr>
            <a:r>
              <a:rPr lang="en-US" sz="2000" dirty="0">
                <a:solidFill>
                  <a:schemeClr val="tx1"/>
                </a:solidFill>
              </a:rPr>
              <a:t>Lather, rinse, repeat!</a:t>
            </a:r>
          </a:p>
          <a:p>
            <a:pPr marL="171450" indent="-171450">
              <a:buClrTx/>
              <a:buFont typeface="Arial" panose="020B0604020202020204" pitchFamily="34" charset="0"/>
              <a:buChar char="•"/>
            </a:pPr>
            <a:r>
              <a:rPr lang="en-US" sz="2000" dirty="0">
                <a:solidFill>
                  <a:schemeClr val="tx1"/>
                </a:solidFill>
              </a:rPr>
              <a:t>For more tips, click </a:t>
            </a:r>
            <a:r>
              <a:rPr lang="en-US" sz="2000" dirty="0">
                <a:solidFill>
                  <a:schemeClr val="tx1"/>
                </a:solidFill>
                <a:hlinkClick r:id="rId6">
                  <a:extLst>
                    <a:ext uri="{A12FA001-AC4F-418D-AE19-62706E023703}">
                      <ahyp:hlinkClr xmlns:ahyp="http://schemas.microsoft.com/office/drawing/2018/hyperlinkcolor" val="tx"/>
                    </a:ext>
                  </a:extLst>
                </a:hlinkClick>
              </a:rPr>
              <a:t>here</a:t>
            </a:r>
            <a:r>
              <a:rPr lang="en-US" sz="2000" dirty="0">
                <a:solidFill>
                  <a:schemeClr val="tx1"/>
                </a:solidFill>
              </a:rPr>
              <a:t>.</a:t>
            </a:r>
          </a:p>
        </p:txBody>
      </p:sp>
    </p:spTree>
    <p:extLst>
      <p:ext uri="{BB962C8B-B14F-4D97-AF65-F5344CB8AC3E}">
        <p14:creationId xmlns:p14="http://schemas.microsoft.com/office/powerpoint/2010/main" val="2324559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pic>
        <p:nvPicPr>
          <p:cNvPr id="79" name="Google Shape;79;p19"/>
          <p:cNvPicPr preferRelativeResize="0"/>
          <p:nvPr/>
        </p:nvPicPr>
        <p:blipFill rotWithShape="1">
          <a:blip r:embed="rId3">
            <a:alphaModFix/>
          </a:blip>
          <a:srcRect/>
          <a:stretch/>
        </p:blipFill>
        <p:spPr>
          <a:xfrm>
            <a:off x="466725" y="0"/>
            <a:ext cx="2057400" cy="95250"/>
          </a:xfrm>
          <a:prstGeom prst="rect">
            <a:avLst/>
          </a:prstGeom>
          <a:noFill/>
          <a:ln>
            <a:noFill/>
          </a:ln>
        </p:spPr>
      </p:pic>
      <p:pic>
        <p:nvPicPr>
          <p:cNvPr id="80" name="Google Shape;80;p19"/>
          <p:cNvPicPr preferRelativeResize="0"/>
          <p:nvPr/>
        </p:nvPicPr>
        <p:blipFill rotWithShape="1">
          <a:blip r:embed="rId4">
            <a:alphaModFix/>
          </a:blip>
          <a:srcRect/>
          <a:stretch/>
        </p:blipFill>
        <p:spPr>
          <a:xfrm>
            <a:off x="0" y="5105101"/>
            <a:ext cx="9144000" cy="66025"/>
          </a:xfrm>
          <a:prstGeom prst="rect">
            <a:avLst/>
          </a:prstGeom>
          <a:noFill/>
          <a:ln>
            <a:noFill/>
          </a:ln>
        </p:spPr>
      </p:pic>
      <p:sp>
        <p:nvSpPr>
          <p:cNvPr id="87" name="Google Shape;87;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9pPr>
          </a:lstStyle>
          <a:p>
            <a:pPr marL="0" lvl="0" indent="0" algn="r" rtl="0">
              <a:lnSpc>
                <a:spcPct val="100000"/>
              </a:lnSpc>
              <a:spcBef>
                <a:spcPts val="0"/>
              </a:spcBef>
              <a:spcAft>
                <a:spcPts val="0"/>
              </a:spcAft>
              <a:buSzPts val="1000"/>
              <a:buNone/>
            </a:pPr>
            <a:fld id="{00000000-1234-1234-1234-123412341234}" type="slidenum">
              <a:rPr lang="en"/>
              <a:pPr marL="0" lvl="0" indent="0" algn="r" rtl="0">
                <a:lnSpc>
                  <a:spcPct val="100000"/>
                </a:lnSpc>
                <a:spcBef>
                  <a:spcPts val="0"/>
                </a:spcBef>
                <a:spcAft>
                  <a:spcPts val="0"/>
                </a:spcAft>
                <a:buSzPts val="1000"/>
                <a:buNone/>
              </a:pPr>
              <a:t>11</a:t>
            </a:fld>
            <a:endParaRPr/>
          </a:p>
        </p:txBody>
      </p:sp>
      <p:pic>
        <p:nvPicPr>
          <p:cNvPr id="1026" name="Picture 2">
            <a:extLst>
              <a:ext uri="{FF2B5EF4-FFF2-40B4-BE49-F238E27FC236}">
                <a16:creationId xmlns:a16="http://schemas.microsoft.com/office/drawing/2014/main" id="{D5E4CA83-C11B-5E0A-8106-8BC716BC080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39666" y="1533778"/>
            <a:ext cx="3604334" cy="3604334"/>
          </a:xfrm>
          <a:prstGeom prst="rect">
            <a:avLst/>
          </a:prstGeom>
          <a:noFill/>
          <a:extLst>
            <a:ext uri="{909E8E84-426E-40DD-AFC4-6F175D3DCCD1}">
              <a14:hiddenFill xmlns:a14="http://schemas.microsoft.com/office/drawing/2010/main">
                <a:solidFill>
                  <a:srgbClr val="FFFFFF"/>
                </a:solidFill>
              </a14:hiddenFill>
            </a:ext>
          </a:extLst>
        </p:spPr>
      </p:pic>
      <p:pic>
        <p:nvPicPr>
          <p:cNvPr id="5" name="Google Shape;164;p25">
            <a:extLst>
              <a:ext uri="{FF2B5EF4-FFF2-40B4-BE49-F238E27FC236}">
                <a16:creationId xmlns:a16="http://schemas.microsoft.com/office/drawing/2014/main" id="{A6B1D59B-C90E-7614-135D-86A028112455}"/>
              </a:ext>
            </a:extLst>
          </p:cNvPr>
          <p:cNvPicPr preferRelativeResize="0"/>
          <p:nvPr/>
        </p:nvPicPr>
        <p:blipFill rotWithShape="1">
          <a:blip r:embed="rId6">
            <a:alphaModFix/>
          </a:blip>
          <a:srcRect/>
          <a:stretch/>
        </p:blipFill>
        <p:spPr>
          <a:xfrm>
            <a:off x="354126" y="4617875"/>
            <a:ext cx="1723300" cy="434175"/>
          </a:xfrm>
          <a:prstGeom prst="rect">
            <a:avLst/>
          </a:prstGeom>
          <a:noFill/>
          <a:ln>
            <a:noFill/>
          </a:ln>
        </p:spPr>
      </p:pic>
      <p:sp>
        <p:nvSpPr>
          <p:cNvPr id="4" name="Google Shape;351;p10">
            <a:extLst>
              <a:ext uri="{FF2B5EF4-FFF2-40B4-BE49-F238E27FC236}">
                <a16:creationId xmlns:a16="http://schemas.microsoft.com/office/drawing/2014/main" id="{3A215059-2444-144B-A470-B2E9DC010D1D}"/>
              </a:ext>
            </a:extLst>
          </p:cNvPr>
          <p:cNvSpPr txBox="1">
            <a:spLocks/>
          </p:cNvSpPr>
          <p:nvPr/>
        </p:nvSpPr>
        <p:spPr>
          <a:xfrm>
            <a:off x="620822" y="47625"/>
            <a:ext cx="7556500" cy="2510946"/>
          </a:xfrm>
          <a:prstGeom prst="rect">
            <a:avLst/>
          </a:prstGeom>
          <a:noFill/>
          <a:ln>
            <a:noFill/>
          </a:ln>
        </p:spPr>
        <p:txBody>
          <a:bodyPr spcFirstLastPara="1" wrap="square" lIns="68569" tIns="34275" rIns="68569" bIns="34275"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a:lstStyle>
          <a:p>
            <a:pPr>
              <a:buClr>
                <a:srgbClr val="000000"/>
              </a:buClr>
              <a:buSzPts val="1400"/>
            </a:pPr>
            <a:r>
              <a:rPr lang="en-US" sz="6000" b="1" i="1" dirty="0">
                <a:solidFill>
                  <a:schemeClr val="tx1"/>
                </a:solidFill>
              </a:rPr>
              <a:t>Importance of </a:t>
            </a:r>
          </a:p>
          <a:p>
            <a:pPr>
              <a:buClr>
                <a:srgbClr val="000000"/>
              </a:buClr>
              <a:buSzPts val="1400"/>
            </a:pPr>
            <a:r>
              <a:rPr lang="en-US" sz="6000" b="1" i="1" dirty="0">
                <a:solidFill>
                  <a:schemeClr val="tx1"/>
                </a:solidFill>
              </a:rPr>
              <a:t>Mentorship</a:t>
            </a:r>
            <a:endParaRPr lang="en-US" sz="788" dirty="0">
              <a:solidFill>
                <a:schemeClr val="tx1"/>
              </a:solidFill>
            </a:endParaRPr>
          </a:p>
        </p:txBody>
      </p:sp>
    </p:spTree>
    <p:extLst>
      <p:ext uri="{BB962C8B-B14F-4D97-AF65-F5344CB8AC3E}">
        <p14:creationId xmlns:p14="http://schemas.microsoft.com/office/powerpoint/2010/main" val="2168634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pic>
        <p:nvPicPr>
          <p:cNvPr id="79" name="Google Shape;79;p19"/>
          <p:cNvPicPr preferRelativeResize="0"/>
          <p:nvPr/>
        </p:nvPicPr>
        <p:blipFill rotWithShape="1">
          <a:blip r:embed="rId3">
            <a:alphaModFix/>
          </a:blip>
          <a:srcRect/>
          <a:stretch/>
        </p:blipFill>
        <p:spPr>
          <a:xfrm>
            <a:off x="466725" y="0"/>
            <a:ext cx="2057400" cy="95250"/>
          </a:xfrm>
          <a:prstGeom prst="rect">
            <a:avLst/>
          </a:prstGeom>
          <a:noFill/>
          <a:ln>
            <a:noFill/>
          </a:ln>
        </p:spPr>
      </p:pic>
      <p:pic>
        <p:nvPicPr>
          <p:cNvPr id="80" name="Google Shape;80;p19"/>
          <p:cNvPicPr preferRelativeResize="0"/>
          <p:nvPr/>
        </p:nvPicPr>
        <p:blipFill rotWithShape="1">
          <a:blip r:embed="rId4">
            <a:alphaModFix/>
          </a:blip>
          <a:srcRect/>
          <a:stretch/>
        </p:blipFill>
        <p:spPr>
          <a:xfrm>
            <a:off x="0" y="5105101"/>
            <a:ext cx="9144000" cy="66025"/>
          </a:xfrm>
          <a:prstGeom prst="rect">
            <a:avLst/>
          </a:prstGeom>
          <a:noFill/>
          <a:ln>
            <a:noFill/>
          </a:ln>
        </p:spPr>
      </p:pic>
      <p:sp>
        <p:nvSpPr>
          <p:cNvPr id="87" name="Google Shape;87;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9pPr>
          </a:lstStyle>
          <a:p>
            <a:pPr marL="0" lvl="0" indent="0" algn="r" rtl="0">
              <a:lnSpc>
                <a:spcPct val="100000"/>
              </a:lnSpc>
              <a:spcBef>
                <a:spcPts val="0"/>
              </a:spcBef>
              <a:spcAft>
                <a:spcPts val="0"/>
              </a:spcAft>
              <a:buSzPts val="1000"/>
              <a:buNone/>
            </a:pPr>
            <a:fld id="{00000000-1234-1234-1234-123412341234}" type="slidenum">
              <a:rPr lang="en"/>
              <a:pPr marL="0" lvl="0" indent="0" algn="r" rtl="0">
                <a:lnSpc>
                  <a:spcPct val="100000"/>
                </a:lnSpc>
                <a:spcBef>
                  <a:spcPts val="0"/>
                </a:spcBef>
                <a:spcAft>
                  <a:spcPts val="0"/>
                </a:spcAft>
                <a:buSzPts val="1000"/>
                <a:buNone/>
              </a:pPr>
              <a:t>12</a:t>
            </a:fld>
            <a:endParaRPr/>
          </a:p>
        </p:txBody>
      </p:sp>
      <p:pic>
        <p:nvPicPr>
          <p:cNvPr id="5" name="Google Shape;164;p25">
            <a:extLst>
              <a:ext uri="{FF2B5EF4-FFF2-40B4-BE49-F238E27FC236}">
                <a16:creationId xmlns:a16="http://schemas.microsoft.com/office/drawing/2014/main" id="{A6B1D59B-C90E-7614-135D-86A028112455}"/>
              </a:ext>
            </a:extLst>
          </p:cNvPr>
          <p:cNvPicPr preferRelativeResize="0"/>
          <p:nvPr/>
        </p:nvPicPr>
        <p:blipFill rotWithShape="1">
          <a:blip r:embed="rId5">
            <a:alphaModFix/>
          </a:blip>
          <a:srcRect/>
          <a:stretch/>
        </p:blipFill>
        <p:spPr>
          <a:xfrm>
            <a:off x="354126" y="4617875"/>
            <a:ext cx="1723300" cy="434175"/>
          </a:xfrm>
          <a:prstGeom prst="rect">
            <a:avLst/>
          </a:prstGeom>
          <a:noFill/>
          <a:ln>
            <a:noFill/>
          </a:ln>
        </p:spPr>
      </p:pic>
      <p:sp>
        <p:nvSpPr>
          <p:cNvPr id="4" name="Google Shape;416;p16">
            <a:extLst>
              <a:ext uri="{FF2B5EF4-FFF2-40B4-BE49-F238E27FC236}">
                <a16:creationId xmlns:a16="http://schemas.microsoft.com/office/drawing/2014/main" id="{4308A375-8C83-20CB-3784-E9A01032DFC5}"/>
              </a:ext>
            </a:extLst>
          </p:cNvPr>
          <p:cNvSpPr txBox="1">
            <a:spLocks/>
          </p:cNvSpPr>
          <p:nvPr/>
        </p:nvSpPr>
        <p:spPr>
          <a:xfrm>
            <a:off x="466725" y="47625"/>
            <a:ext cx="5866747" cy="857250"/>
          </a:xfrm>
          <a:prstGeom prst="rect">
            <a:avLst/>
          </a:prstGeom>
          <a:noFill/>
          <a:ln>
            <a:noFill/>
          </a:ln>
        </p:spPr>
        <p:txBody>
          <a:bodyPr spcFirstLastPara="1" wrap="square" lIns="68569" tIns="34275" rIns="68569" bIns="342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a:lstStyle>
          <a:p>
            <a:pPr algn="l">
              <a:buSzPts val="1400"/>
            </a:pPr>
            <a:r>
              <a:rPr lang="en-US" sz="3200" b="1" dirty="0">
                <a:solidFill>
                  <a:schemeClr val="tx1"/>
                </a:solidFill>
              </a:rPr>
              <a:t>As a Mentor, You Should…</a:t>
            </a:r>
            <a:endParaRPr lang="en-US" sz="3200" b="1" dirty="0"/>
          </a:p>
        </p:txBody>
      </p:sp>
      <p:sp>
        <p:nvSpPr>
          <p:cNvPr id="6" name="Google Shape;417;p16">
            <a:extLst>
              <a:ext uri="{FF2B5EF4-FFF2-40B4-BE49-F238E27FC236}">
                <a16:creationId xmlns:a16="http://schemas.microsoft.com/office/drawing/2014/main" id="{1CF16A1F-4E55-86C3-2B97-E4E74C027DA4}"/>
              </a:ext>
            </a:extLst>
          </p:cNvPr>
          <p:cNvSpPr txBox="1">
            <a:spLocks/>
          </p:cNvSpPr>
          <p:nvPr/>
        </p:nvSpPr>
        <p:spPr>
          <a:xfrm>
            <a:off x="466725" y="955247"/>
            <a:ext cx="8118333" cy="3575449"/>
          </a:xfrm>
          <a:prstGeom prst="rect">
            <a:avLst/>
          </a:prstGeom>
          <a:noFill/>
          <a:ln>
            <a:noFill/>
          </a:ln>
        </p:spPr>
        <p:txBody>
          <a:bodyPr spcFirstLastPara="1" wrap="square" lIns="68569" tIns="34275" rIns="68569" bIns="34275"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a:lstStyle>
          <a:p>
            <a:pPr marL="171450" indent="-171450">
              <a:buClrTx/>
              <a:buFont typeface="Arial" panose="020B0604020202020204" pitchFamily="34" charset="0"/>
              <a:buChar char="•"/>
            </a:pPr>
            <a:r>
              <a:rPr lang="en-US" sz="2000" dirty="0">
                <a:solidFill>
                  <a:schemeClr val="tx1"/>
                </a:solidFill>
              </a:rPr>
              <a:t>Provide regular 1:1 support, resources and constructive feedback to your returner</a:t>
            </a:r>
          </a:p>
          <a:p>
            <a:pPr marL="171450" indent="-171450">
              <a:buClrTx/>
              <a:buFont typeface="Arial" panose="020B0604020202020204" pitchFamily="34" charset="0"/>
              <a:buChar char="•"/>
            </a:pPr>
            <a:r>
              <a:rPr lang="en-US" sz="2000" dirty="0">
                <a:solidFill>
                  <a:schemeClr val="tx1"/>
                </a:solidFill>
              </a:rPr>
              <a:t>Build trust with your returner but be sure to raise red flags or issues with the hiring manager when needed</a:t>
            </a:r>
          </a:p>
          <a:p>
            <a:pPr marL="171450" indent="-171450">
              <a:buClrTx/>
              <a:buFont typeface="Arial" panose="020B0604020202020204" pitchFamily="34" charset="0"/>
              <a:buChar char="•"/>
            </a:pPr>
            <a:r>
              <a:rPr lang="en-US" sz="2000" dirty="0">
                <a:solidFill>
                  <a:schemeClr val="tx1"/>
                </a:solidFill>
              </a:rPr>
              <a:t>Reinforce good work, acknowledge growth and celebrate accomplishments</a:t>
            </a:r>
          </a:p>
          <a:p>
            <a:pPr marL="171450" indent="-171450">
              <a:buClrTx/>
              <a:buFont typeface="Arial" panose="020B0604020202020204" pitchFamily="34" charset="0"/>
              <a:buChar char="•"/>
            </a:pPr>
            <a:r>
              <a:rPr lang="en-US" sz="2000" dirty="0">
                <a:solidFill>
                  <a:schemeClr val="tx1"/>
                </a:solidFill>
              </a:rPr>
              <a:t>Help them navigate the team’s challenges, systems, and processes</a:t>
            </a:r>
          </a:p>
          <a:p>
            <a:pPr marL="171450" indent="-171450">
              <a:buClrTx/>
              <a:buFont typeface="Arial" panose="020B0604020202020204" pitchFamily="34" charset="0"/>
              <a:buChar char="•"/>
            </a:pPr>
            <a:r>
              <a:rPr lang="en-US" sz="2000" dirty="0">
                <a:solidFill>
                  <a:schemeClr val="tx1"/>
                </a:solidFill>
              </a:rPr>
              <a:t>Assist in further building relationships with the team and introducing them to company culture</a:t>
            </a:r>
          </a:p>
        </p:txBody>
      </p:sp>
    </p:spTree>
    <p:extLst>
      <p:ext uri="{BB962C8B-B14F-4D97-AF65-F5344CB8AC3E}">
        <p14:creationId xmlns:p14="http://schemas.microsoft.com/office/powerpoint/2010/main" val="1063690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pic>
        <p:nvPicPr>
          <p:cNvPr id="83" name="Google Shape;83;p16"/>
          <p:cNvPicPr preferRelativeResize="0"/>
          <p:nvPr/>
        </p:nvPicPr>
        <p:blipFill>
          <a:blip r:embed="rId3">
            <a:alphaModFix/>
          </a:blip>
          <a:stretch>
            <a:fillRect/>
          </a:stretch>
        </p:blipFill>
        <p:spPr>
          <a:xfrm>
            <a:off x="466725" y="0"/>
            <a:ext cx="2057400" cy="95250"/>
          </a:xfrm>
          <a:prstGeom prst="rect">
            <a:avLst/>
          </a:prstGeom>
          <a:noFill/>
          <a:ln>
            <a:noFill/>
          </a:ln>
        </p:spPr>
      </p:pic>
      <p:pic>
        <p:nvPicPr>
          <p:cNvPr id="84" name="Google Shape;84;p16"/>
          <p:cNvPicPr preferRelativeResize="0"/>
          <p:nvPr/>
        </p:nvPicPr>
        <p:blipFill>
          <a:blip r:embed="rId4">
            <a:alphaModFix/>
          </a:blip>
          <a:stretch>
            <a:fillRect/>
          </a:stretch>
        </p:blipFill>
        <p:spPr>
          <a:xfrm>
            <a:off x="0" y="5105100"/>
            <a:ext cx="9144000" cy="66025"/>
          </a:xfrm>
          <a:prstGeom prst="rect">
            <a:avLst/>
          </a:prstGeom>
          <a:noFill/>
          <a:ln>
            <a:noFill/>
          </a:ln>
        </p:spPr>
      </p:pic>
      <p:sp>
        <p:nvSpPr>
          <p:cNvPr id="86" name="Google Shape;86;p16"/>
          <p:cNvSpPr txBox="1"/>
          <p:nvPr/>
        </p:nvSpPr>
        <p:spPr>
          <a:xfrm>
            <a:off x="354125" y="274275"/>
            <a:ext cx="8323200" cy="513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r>
              <a:rPr lang="en" sz="3200" b="1" dirty="0">
                <a:solidFill>
                  <a:schemeClr val="dk1"/>
                </a:solidFill>
              </a:rPr>
              <a:t>Common Pitfalls for Mentorship </a:t>
            </a:r>
            <a:endParaRPr sz="3200" b="1" dirty="0">
              <a:solidFill>
                <a:schemeClr val="dk1"/>
              </a:solidFill>
            </a:endParaRPr>
          </a:p>
        </p:txBody>
      </p:sp>
      <p:pic>
        <p:nvPicPr>
          <p:cNvPr id="87" name="Google Shape;87;p16"/>
          <p:cNvPicPr preferRelativeResize="0"/>
          <p:nvPr/>
        </p:nvPicPr>
        <p:blipFill>
          <a:blip r:embed="rId5">
            <a:alphaModFix/>
          </a:blip>
          <a:stretch>
            <a:fillRect/>
          </a:stretch>
        </p:blipFill>
        <p:spPr>
          <a:xfrm>
            <a:off x="457200" y="792499"/>
            <a:ext cx="371475" cy="9525"/>
          </a:xfrm>
          <a:prstGeom prst="rect">
            <a:avLst/>
          </a:prstGeom>
          <a:noFill/>
          <a:ln>
            <a:noFill/>
          </a:ln>
        </p:spPr>
      </p:pic>
      <p:sp>
        <p:nvSpPr>
          <p:cNvPr id="88" name="Google Shape;88;p16"/>
          <p:cNvSpPr txBox="1"/>
          <p:nvPr/>
        </p:nvSpPr>
        <p:spPr>
          <a:xfrm>
            <a:off x="354124" y="1077550"/>
            <a:ext cx="7502613" cy="3540300"/>
          </a:xfrm>
          <a:prstGeom prst="rect">
            <a:avLst/>
          </a:prstGeom>
          <a:noFill/>
          <a:ln>
            <a:noFill/>
          </a:ln>
        </p:spPr>
        <p:txBody>
          <a:bodyPr spcFirstLastPara="1" wrap="square" lIns="91425" tIns="45700" rIns="91425" bIns="45700" anchor="t" anchorCtr="0">
            <a:noAutofit/>
          </a:bodyPr>
          <a:lstStyle/>
          <a:p>
            <a:pPr marL="285750" indent="-285750">
              <a:buFont typeface="Arial" panose="020B0604020202020204" pitchFamily="34" charset="0"/>
              <a:buChar char="•"/>
            </a:pPr>
            <a:r>
              <a:rPr lang="en-US" sz="1800" b="1" dirty="0"/>
              <a:t>Mentors get too busy. </a:t>
            </a:r>
            <a:r>
              <a:rPr lang="en-US" sz="1800" dirty="0"/>
              <a:t>If you find your bandwidth decreasing, alert your manager so additional supports can be put in place.</a:t>
            </a:r>
          </a:p>
          <a:p>
            <a:pPr marL="285750" indent="-285750">
              <a:buFont typeface="Arial" panose="020B0604020202020204" pitchFamily="34" charset="0"/>
              <a:buChar char="•"/>
            </a:pPr>
            <a:r>
              <a:rPr lang="en-US" sz="1800" b="1" dirty="0"/>
              <a:t>Mentors refrain from giving real feedback</a:t>
            </a:r>
            <a:r>
              <a:rPr lang="en-US" sz="1800" dirty="0"/>
              <a:t>: If you see areas of needed improvement, please don’t keep it to yourself or just tell the returners manager. Tell the returner. Withholding constructive feedback hurts their chances of growing and developing over time.</a:t>
            </a:r>
          </a:p>
          <a:p>
            <a:pPr marL="285750" indent="-285750">
              <a:buFont typeface="Arial" panose="020B0604020202020204" pitchFamily="34" charset="0"/>
              <a:buChar char="•"/>
            </a:pPr>
            <a:r>
              <a:rPr lang="en-US" sz="1800" b="1" dirty="0"/>
              <a:t>Mentors don’t always understand manager expectations</a:t>
            </a:r>
            <a:r>
              <a:rPr lang="en-US" sz="1800" dirty="0"/>
              <a:t>: It’s important to check in with the returner’s manager regularly to ensure you understand what the manager is expecting from them. </a:t>
            </a:r>
          </a:p>
          <a:p>
            <a:pPr marL="0" lvl="0" indent="0" algn="l" rtl="0">
              <a:lnSpc>
                <a:spcPct val="115000"/>
              </a:lnSpc>
              <a:spcBef>
                <a:spcPts val="0"/>
              </a:spcBef>
              <a:spcAft>
                <a:spcPts val="0"/>
              </a:spcAft>
              <a:buNone/>
            </a:pPr>
            <a:endParaRPr sz="800" b="1" dirty="0">
              <a:solidFill>
                <a:srgbClr val="0397A3"/>
              </a:solidFill>
            </a:endParaRPr>
          </a:p>
          <a:p>
            <a:pPr marL="0" lvl="0" indent="0" algn="l" rtl="0">
              <a:lnSpc>
                <a:spcPct val="115000"/>
              </a:lnSpc>
              <a:spcBef>
                <a:spcPts val="0"/>
              </a:spcBef>
              <a:spcAft>
                <a:spcPts val="0"/>
              </a:spcAft>
              <a:buNone/>
            </a:pPr>
            <a:endParaRPr sz="800" b="1" dirty="0">
              <a:solidFill>
                <a:srgbClr val="0397A3"/>
              </a:solidFill>
            </a:endParaRPr>
          </a:p>
          <a:p>
            <a:pPr marL="457200" lvl="0" indent="0" algn="l" rtl="0">
              <a:lnSpc>
                <a:spcPct val="115000"/>
              </a:lnSpc>
              <a:spcBef>
                <a:spcPts val="0"/>
              </a:spcBef>
              <a:spcAft>
                <a:spcPts val="0"/>
              </a:spcAft>
              <a:buNone/>
            </a:pPr>
            <a:endParaRPr dirty="0">
              <a:solidFill>
                <a:schemeClr val="dk1"/>
              </a:solidFill>
            </a:endParaRPr>
          </a:p>
        </p:txBody>
      </p:sp>
      <p:sp>
        <p:nvSpPr>
          <p:cNvPr id="89" name="Google Shape;89;p1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13</a:t>
            </a:fld>
            <a:endParaRPr/>
          </a:p>
        </p:txBody>
      </p:sp>
      <p:pic>
        <p:nvPicPr>
          <p:cNvPr id="2" name="Google Shape;85;p16">
            <a:extLst>
              <a:ext uri="{FF2B5EF4-FFF2-40B4-BE49-F238E27FC236}">
                <a16:creationId xmlns:a16="http://schemas.microsoft.com/office/drawing/2014/main" id="{A853EC5D-F744-BCAF-04A2-714E0E8C3311}"/>
              </a:ext>
            </a:extLst>
          </p:cNvPr>
          <p:cNvPicPr preferRelativeResize="0"/>
          <p:nvPr/>
        </p:nvPicPr>
        <p:blipFill>
          <a:blip r:embed="rId6">
            <a:alphaModFix/>
          </a:blip>
          <a:stretch>
            <a:fillRect/>
          </a:stretch>
        </p:blipFill>
        <p:spPr>
          <a:xfrm>
            <a:off x="115410" y="4707608"/>
            <a:ext cx="1723300" cy="438912"/>
          </a:xfrm>
          <a:prstGeom prst="rect">
            <a:avLst/>
          </a:prstGeom>
          <a:noFill/>
          <a:ln>
            <a:noFill/>
          </a:ln>
        </p:spPr>
      </p:pic>
    </p:spTree>
    <p:extLst>
      <p:ext uri="{BB962C8B-B14F-4D97-AF65-F5344CB8AC3E}">
        <p14:creationId xmlns:p14="http://schemas.microsoft.com/office/powerpoint/2010/main" val="1492426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pic>
        <p:nvPicPr>
          <p:cNvPr id="79" name="Google Shape;79;p19"/>
          <p:cNvPicPr preferRelativeResize="0"/>
          <p:nvPr/>
        </p:nvPicPr>
        <p:blipFill rotWithShape="1">
          <a:blip r:embed="rId3">
            <a:alphaModFix/>
          </a:blip>
          <a:srcRect/>
          <a:stretch/>
        </p:blipFill>
        <p:spPr>
          <a:xfrm>
            <a:off x="466725" y="0"/>
            <a:ext cx="2057400" cy="95250"/>
          </a:xfrm>
          <a:prstGeom prst="rect">
            <a:avLst/>
          </a:prstGeom>
          <a:noFill/>
          <a:ln>
            <a:noFill/>
          </a:ln>
        </p:spPr>
      </p:pic>
      <p:pic>
        <p:nvPicPr>
          <p:cNvPr id="80" name="Google Shape;80;p19"/>
          <p:cNvPicPr preferRelativeResize="0"/>
          <p:nvPr/>
        </p:nvPicPr>
        <p:blipFill rotWithShape="1">
          <a:blip r:embed="rId4">
            <a:alphaModFix/>
          </a:blip>
          <a:srcRect/>
          <a:stretch/>
        </p:blipFill>
        <p:spPr>
          <a:xfrm>
            <a:off x="0" y="5105101"/>
            <a:ext cx="9144000" cy="66025"/>
          </a:xfrm>
          <a:prstGeom prst="rect">
            <a:avLst/>
          </a:prstGeom>
          <a:noFill/>
          <a:ln>
            <a:noFill/>
          </a:ln>
        </p:spPr>
      </p:pic>
      <p:sp>
        <p:nvSpPr>
          <p:cNvPr id="87" name="Google Shape;87;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9pPr>
          </a:lstStyle>
          <a:p>
            <a:pPr marL="0" lvl="0" indent="0" algn="r" rtl="0">
              <a:lnSpc>
                <a:spcPct val="100000"/>
              </a:lnSpc>
              <a:spcBef>
                <a:spcPts val="0"/>
              </a:spcBef>
              <a:spcAft>
                <a:spcPts val="0"/>
              </a:spcAft>
              <a:buSzPts val="1000"/>
              <a:buNone/>
            </a:pPr>
            <a:fld id="{00000000-1234-1234-1234-123412341234}" type="slidenum">
              <a:rPr lang="en"/>
              <a:pPr marL="0" lvl="0" indent="0" algn="r" rtl="0">
                <a:lnSpc>
                  <a:spcPct val="100000"/>
                </a:lnSpc>
                <a:spcBef>
                  <a:spcPts val="0"/>
                </a:spcBef>
                <a:spcAft>
                  <a:spcPts val="0"/>
                </a:spcAft>
                <a:buSzPts val="1000"/>
                <a:buNone/>
              </a:pPr>
              <a:t>14</a:t>
            </a:fld>
            <a:endParaRPr/>
          </a:p>
        </p:txBody>
      </p:sp>
      <p:pic>
        <p:nvPicPr>
          <p:cNvPr id="1026" name="Picture 2">
            <a:extLst>
              <a:ext uri="{FF2B5EF4-FFF2-40B4-BE49-F238E27FC236}">
                <a16:creationId xmlns:a16="http://schemas.microsoft.com/office/drawing/2014/main" id="{D5E4CA83-C11B-5E0A-8106-8BC716BC080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39666" y="1533778"/>
            <a:ext cx="3604334" cy="3604334"/>
          </a:xfrm>
          <a:prstGeom prst="rect">
            <a:avLst/>
          </a:prstGeom>
          <a:noFill/>
          <a:extLst>
            <a:ext uri="{909E8E84-426E-40DD-AFC4-6F175D3DCCD1}">
              <a14:hiddenFill xmlns:a14="http://schemas.microsoft.com/office/drawing/2010/main">
                <a:solidFill>
                  <a:srgbClr val="FFFFFF"/>
                </a:solidFill>
              </a14:hiddenFill>
            </a:ext>
          </a:extLst>
        </p:spPr>
      </p:pic>
      <p:pic>
        <p:nvPicPr>
          <p:cNvPr id="5" name="Google Shape;164;p25">
            <a:extLst>
              <a:ext uri="{FF2B5EF4-FFF2-40B4-BE49-F238E27FC236}">
                <a16:creationId xmlns:a16="http://schemas.microsoft.com/office/drawing/2014/main" id="{A6B1D59B-C90E-7614-135D-86A028112455}"/>
              </a:ext>
            </a:extLst>
          </p:cNvPr>
          <p:cNvPicPr preferRelativeResize="0"/>
          <p:nvPr/>
        </p:nvPicPr>
        <p:blipFill rotWithShape="1">
          <a:blip r:embed="rId6">
            <a:alphaModFix/>
          </a:blip>
          <a:srcRect/>
          <a:stretch/>
        </p:blipFill>
        <p:spPr>
          <a:xfrm>
            <a:off x="354126" y="4617875"/>
            <a:ext cx="1723300" cy="434175"/>
          </a:xfrm>
          <a:prstGeom prst="rect">
            <a:avLst/>
          </a:prstGeom>
          <a:noFill/>
          <a:ln>
            <a:noFill/>
          </a:ln>
        </p:spPr>
      </p:pic>
      <p:sp>
        <p:nvSpPr>
          <p:cNvPr id="4" name="Google Shape;351;p10">
            <a:extLst>
              <a:ext uri="{FF2B5EF4-FFF2-40B4-BE49-F238E27FC236}">
                <a16:creationId xmlns:a16="http://schemas.microsoft.com/office/drawing/2014/main" id="{3A215059-2444-144B-A470-B2E9DC010D1D}"/>
              </a:ext>
            </a:extLst>
          </p:cNvPr>
          <p:cNvSpPr txBox="1">
            <a:spLocks/>
          </p:cNvSpPr>
          <p:nvPr/>
        </p:nvSpPr>
        <p:spPr>
          <a:xfrm>
            <a:off x="620822" y="47625"/>
            <a:ext cx="7556500" cy="2510946"/>
          </a:xfrm>
          <a:prstGeom prst="rect">
            <a:avLst/>
          </a:prstGeom>
          <a:noFill/>
          <a:ln>
            <a:noFill/>
          </a:ln>
        </p:spPr>
        <p:txBody>
          <a:bodyPr spcFirstLastPara="1" wrap="square" lIns="68569" tIns="34275" rIns="68569" bIns="34275"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a:lstStyle>
          <a:p>
            <a:pPr>
              <a:buClr>
                <a:srgbClr val="000000"/>
              </a:buClr>
              <a:buSzPts val="1400"/>
            </a:pPr>
            <a:r>
              <a:rPr lang="en-US" sz="6000" b="1" i="1" dirty="0">
                <a:solidFill>
                  <a:schemeClr val="tx1"/>
                </a:solidFill>
              </a:rPr>
              <a:t>Giving Feedback</a:t>
            </a:r>
            <a:endParaRPr lang="en-US" sz="788" dirty="0">
              <a:solidFill>
                <a:schemeClr val="tx1"/>
              </a:solidFill>
            </a:endParaRPr>
          </a:p>
        </p:txBody>
      </p:sp>
    </p:spTree>
    <p:extLst>
      <p:ext uri="{BB962C8B-B14F-4D97-AF65-F5344CB8AC3E}">
        <p14:creationId xmlns:p14="http://schemas.microsoft.com/office/powerpoint/2010/main" val="1995028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97024769"/>
              </p:ext>
            </p:extLst>
          </p:nvPr>
        </p:nvGraphicFramePr>
        <p:xfrm>
          <a:off x="457201" y="859420"/>
          <a:ext cx="8186738" cy="3730424"/>
        </p:xfrm>
        <a:graphic>
          <a:graphicData uri="http://schemas.openxmlformats.org/drawingml/2006/table">
            <a:tbl>
              <a:tblPr firstRow="1" firstCol="1" bandRow="1">
                <a:tableStyleId>{74C1A8A3-306A-4EB7-A6B1-4F7E0EB9C5D6}</a:tableStyleId>
              </a:tblPr>
              <a:tblGrid>
                <a:gridCol w="2398839">
                  <a:extLst>
                    <a:ext uri="{9D8B030D-6E8A-4147-A177-3AD203B41FA5}">
                      <a16:colId xmlns:a16="http://schemas.microsoft.com/office/drawing/2014/main" val="20000"/>
                    </a:ext>
                  </a:extLst>
                </a:gridCol>
                <a:gridCol w="2315159">
                  <a:extLst>
                    <a:ext uri="{9D8B030D-6E8A-4147-A177-3AD203B41FA5}">
                      <a16:colId xmlns:a16="http://schemas.microsoft.com/office/drawing/2014/main" val="20001"/>
                    </a:ext>
                  </a:extLst>
                </a:gridCol>
                <a:gridCol w="3472740">
                  <a:extLst>
                    <a:ext uri="{9D8B030D-6E8A-4147-A177-3AD203B41FA5}">
                      <a16:colId xmlns:a16="http://schemas.microsoft.com/office/drawing/2014/main" val="20002"/>
                    </a:ext>
                  </a:extLst>
                </a:gridCol>
              </a:tblGrid>
              <a:tr h="411385">
                <a:tc>
                  <a:txBody>
                    <a:bodyPr/>
                    <a:lstStyle/>
                    <a:p>
                      <a:pPr marL="0" marR="0">
                        <a:lnSpc>
                          <a:spcPct val="115000"/>
                        </a:lnSpc>
                        <a:spcBef>
                          <a:spcPts val="0"/>
                        </a:spcBef>
                        <a:spcAft>
                          <a:spcPts val="0"/>
                        </a:spcAft>
                        <a:tabLst>
                          <a:tab pos="457200" algn="l"/>
                        </a:tabLst>
                      </a:pPr>
                      <a:r>
                        <a:rPr lang="en-US" sz="1400" dirty="0">
                          <a:effectLst/>
                        </a:rPr>
                        <a:t>Phase</a:t>
                      </a:r>
                      <a:endParaRPr lang="en-US" sz="1400" b="1" dirty="0">
                        <a:solidFill>
                          <a:srgbClr val="4C4B4D"/>
                        </a:solidFill>
                        <a:effectLst/>
                        <a:latin typeface="Arial"/>
                        <a:ea typeface="Arial"/>
                        <a:cs typeface="Times New Roman"/>
                      </a:endParaRPr>
                    </a:p>
                  </a:txBody>
                  <a:tcPr marL="73025" marR="73025" marT="91440" marB="91440" anchor="ctr"/>
                </a:tc>
                <a:tc>
                  <a:txBody>
                    <a:bodyPr/>
                    <a:lstStyle/>
                    <a:p>
                      <a:pPr marL="0" marR="0">
                        <a:lnSpc>
                          <a:spcPct val="115000"/>
                        </a:lnSpc>
                        <a:spcBef>
                          <a:spcPts val="0"/>
                        </a:spcBef>
                        <a:spcAft>
                          <a:spcPts val="0"/>
                        </a:spcAft>
                        <a:tabLst>
                          <a:tab pos="457200" algn="l"/>
                        </a:tabLst>
                      </a:pPr>
                      <a:r>
                        <a:rPr lang="en-US" sz="1400" dirty="0">
                          <a:effectLst/>
                        </a:rPr>
                        <a:t>Purpose</a:t>
                      </a:r>
                      <a:endParaRPr lang="en-US" sz="1400" b="1" dirty="0">
                        <a:solidFill>
                          <a:srgbClr val="4C4B4D"/>
                        </a:solidFill>
                        <a:effectLst/>
                        <a:latin typeface="Arial"/>
                        <a:ea typeface="Arial"/>
                        <a:cs typeface="Times New Roman"/>
                      </a:endParaRPr>
                    </a:p>
                  </a:txBody>
                  <a:tcPr marL="73025" marR="73025" marT="91440" marB="91440" anchor="ctr"/>
                </a:tc>
                <a:tc>
                  <a:txBody>
                    <a:bodyPr/>
                    <a:lstStyle/>
                    <a:p>
                      <a:pPr marL="0" marR="0">
                        <a:lnSpc>
                          <a:spcPct val="115000"/>
                        </a:lnSpc>
                        <a:spcBef>
                          <a:spcPts val="0"/>
                        </a:spcBef>
                        <a:spcAft>
                          <a:spcPts val="0"/>
                        </a:spcAft>
                        <a:tabLst>
                          <a:tab pos="457200" algn="l"/>
                        </a:tabLst>
                      </a:pPr>
                      <a:r>
                        <a:rPr lang="en-US" sz="1400" dirty="0">
                          <a:effectLst/>
                        </a:rPr>
                        <a:t>Key Objectives</a:t>
                      </a:r>
                      <a:endParaRPr lang="en-US" sz="1400" b="1" dirty="0">
                        <a:solidFill>
                          <a:srgbClr val="4C4B4D"/>
                        </a:solidFill>
                        <a:effectLst/>
                        <a:latin typeface="Arial"/>
                        <a:ea typeface="Arial"/>
                        <a:cs typeface="Times New Roman"/>
                      </a:endParaRPr>
                    </a:p>
                  </a:txBody>
                  <a:tcPr marL="73025" marR="73025" marT="91440" marB="91440" anchor="ctr"/>
                </a:tc>
                <a:extLst>
                  <a:ext uri="{0D108BD9-81ED-4DB2-BD59-A6C34878D82A}">
                    <a16:rowId xmlns:a16="http://schemas.microsoft.com/office/drawing/2014/main" val="10000"/>
                  </a:ext>
                </a:extLst>
              </a:tr>
              <a:tr h="1410367">
                <a:tc>
                  <a:txBody>
                    <a:bodyPr/>
                    <a:lstStyle/>
                    <a:p>
                      <a:pPr marL="0" marR="0">
                        <a:lnSpc>
                          <a:spcPct val="115000"/>
                        </a:lnSpc>
                        <a:spcBef>
                          <a:spcPts val="0"/>
                        </a:spcBef>
                        <a:spcAft>
                          <a:spcPts val="0"/>
                        </a:spcAft>
                        <a:tabLst>
                          <a:tab pos="457200" algn="l"/>
                        </a:tabLst>
                      </a:pPr>
                      <a:r>
                        <a:rPr lang="en-US" sz="1400" b="1" dirty="0">
                          <a:solidFill>
                            <a:schemeClr val="bg1"/>
                          </a:solidFill>
                          <a:effectLst/>
                        </a:rPr>
                        <a:t>Onboarding and Setting</a:t>
                      </a:r>
                      <a:r>
                        <a:rPr lang="en-US" sz="1400" b="1" baseline="0" dirty="0">
                          <a:solidFill>
                            <a:schemeClr val="bg1"/>
                          </a:solidFill>
                          <a:effectLst/>
                        </a:rPr>
                        <a:t> Expectations (1st month)</a:t>
                      </a:r>
                      <a:endParaRPr lang="en-US" sz="1400" b="1" dirty="0">
                        <a:solidFill>
                          <a:schemeClr val="bg1"/>
                        </a:solidFill>
                        <a:effectLst/>
                        <a:latin typeface="Arial"/>
                        <a:ea typeface="Arial"/>
                        <a:cs typeface="Times New Roman"/>
                      </a:endParaRPr>
                    </a:p>
                  </a:txBody>
                  <a:tcPr marL="73025" marR="73025" marT="91440" marB="91440"/>
                </a:tc>
                <a:tc>
                  <a:txBody>
                    <a:bodyPr/>
                    <a:lstStyle/>
                    <a:p>
                      <a:pPr marL="0" marR="0">
                        <a:lnSpc>
                          <a:spcPct val="115000"/>
                        </a:lnSpc>
                        <a:spcBef>
                          <a:spcPts val="0"/>
                        </a:spcBef>
                        <a:spcAft>
                          <a:spcPts val="0"/>
                        </a:spcAft>
                        <a:tabLst>
                          <a:tab pos="457200" algn="l"/>
                        </a:tabLst>
                      </a:pPr>
                      <a:r>
                        <a:rPr lang="en-US" sz="1400" dirty="0">
                          <a:effectLst/>
                        </a:rPr>
                        <a:t>Ensure the returner is oriented to the job &amp; expectations</a:t>
                      </a:r>
                      <a:endParaRPr lang="en-US" sz="1400" b="1" dirty="0">
                        <a:solidFill>
                          <a:srgbClr val="4C4B4D"/>
                        </a:solidFill>
                        <a:effectLst/>
                        <a:latin typeface="Arial"/>
                        <a:ea typeface="Arial"/>
                        <a:cs typeface="Times New Roman"/>
                      </a:endParaRPr>
                    </a:p>
                  </a:txBody>
                  <a:tcPr marL="73025" marR="73025" marT="91440" marB="91440"/>
                </a:tc>
                <a:tc>
                  <a:txBody>
                    <a:bodyPr/>
                    <a:lstStyle/>
                    <a:p>
                      <a:pPr marL="0" marR="0">
                        <a:lnSpc>
                          <a:spcPct val="115000"/>
                        </a:lnSpc>
                        <a:spcBef>
                          <a:spcPts val="0"/>
                        </a:spcBef>
                        <a:spcAft>
                          <a:spcPts val="0"/>
                        </a:spcAft>
                        <a:tabLst>
                          <a:tab pos="457200" algn="l"/>
                        </a:tabLst>
                      </a:pPr>
                      <a:r>
                        <a:rPr lang="en-US" sz="1400" dirty="0">
                          <a:effectLst/>
                        </a:rPr>
                        <a:t>-Understand job responsibilities and expectations</a:t>
                      </a:r>
                    </a:p>
                    <a:p>
                      <a:pPr marL="0" marR="0">
                        <a:lnSpc>
                          <a:spcPct val="115000"/>
                        </a:lnSpc>
                        <a:spcBef>
                          <a:spcPts val="0"/>
                        </a:spcBef>
                        <a:spcAft>
                          <a:spcPts val="0"/>
                        </a:spcAft>
                        <a:tabLst>
                          <a:tab pos="457200" algn="l"/>
                        </a:tabLst>
                      </a:pPr>
                      <a:r>
                        <a:rPr lang="en-US" sz="1400" dirty="0">
                          <a:effectLst/>
                        </a:rPr>
                        <a:t>-Know team members and other colleagues </a:t>
                      </a:r>
                    </a:p>
                    <a:p>
                      <a:pPr marL="0" marR="0">
                        <a:lnSpc>
                          <a:spcPct val="115000"/>
                        </a:lnSpc>
                        <a:spcBef>
                          <a:spcPts val="0"/>
                        </a:spcBef>
                        <a:spcAft>
                          <a:spcPts val="0"/>
                        </a:spcAft>
                        <a:tabLst>
                          <a:tab pos="457200" algn="l"/>
                        </a:tabLst>
                      </a:pPr>
                      <a:r>
                        <a:rPr lang="en-US" sz="1400" dirty="0">
                          <a:effectLst/>
                        </a:rPr>
                        <a:t>-Access resources and supports</a:t>
                      </a:r>
                      <a:endParaRPr lang="en-US" sz="1400" b="1" dirty="0">
                        <a:solidFill>
                          <a:srgbClr val="4C4B4D"/>
                        </a:solidFill>
                        <a:effectLst/>
                        <a:latin typeface="Arial"/>
                        <a:ea typeface="Arial"/>
                        <a:cs typeface="Times New Roman"/>
                      </a:endParaRPr>
                    </a:p>
                  </a:txBody>
                  <a:tcPr marL="73025" marR="73025" marT="91440" marB="91440"/>
                </a:tc>
                <a:extLst>
                  <a:ext uri="{0D108BD9-81ED-4DB2-BD59-A6C34878D82A}">
                    <a16:rowId xmlns:a16="http://schemas.microsoft.com/office/drawing/2014/main" val="10001"/>
                  </a:ext>
                </a:extLst>
              </a:tr>
              <a:tr h="910876">
                <a:tc>
                  <a:txBody>
                    <a:bodyPr/>
                    <a:lstStyle/>
                    <a:p>
                      <a:pPr marL="0" marR="0">
                        <a:lnSpc>
                          <a:spcPct val="115000"/>
                        </a:lnSpc>
                        <a:spcBef>
                          <a:spcPts val="0"/>
                        </a:spcBef>
                        <a:spcAft>
                          <a:spcPts val="0"/>
                        </a:spcAft>
                        <a:tabLst>
                          <a:tab pos="457200" algn="l"/>
                        </a:tabLst>
                      </a:pPr>
                      <a:r>
                        <a:rPr lang="en-US" sz="1400" dirty="0">
                          <a:effectLst/>
                        </a:rPr>
                        <a:t>Coaching and Developing (2nd month)</a:t>
                      </a:r>
                      <a:endParaRPr lang="en-US" sz="1400" b="1" dirty="0">
                        <a:solidFill>
                          <a:srgbClr val="4C4B4D"/>
                        </a:solidFill>
                        <a:effectLst/>
                        <a:latin typeface="Arial"/>
                        <a:ea typeface="Arial"/>
                        <a:cs typeface="Times New Roman"/>
                      </a:endParaRPr>
                    </a:p>
                  </a:txBody>
                  <a:tcPr marL="73025" marR="73025" marT="91440" marB="91440"/>
                </a:tc>
                <a:tc>
                  <a:txBody>
                    <a:bodyPr/>
                    <a:lstStyle/>
                    <a:p>
                      <a:pPr marL="0" marR="0">
                        <a:lnSpc>
                          <a:spcPct val="115000"/>
                        </a:lnSpc>
                        <a:spcBef>
                          <a:spcPts val="0"/>
                        </a:spcBef>
                        <a:spcAft>
                          <a:spcPts val="0"/>
                        </a:spcAft>
                        <a:tabLst>
                          <a:tab pos="457200" algn="l"/>
                        </a:tabLst>
                      </a:pPr>
                      <a:r>
                        <a:rPr lang="en-US" sz="1400" dirty="0">
                          <a:effectLst/>
                        </a:rPr>
                        <a:t>Ensure the returner is getting support to be successful on the job</a:t>
                      </a:r>
                      <a:endParaRPr lang="en-US" sz="1400" b="1" dirty="0">
                        <a:solidFill>
                          <a:srgbClr val="4C4B4D"/>
                        </a:solidFill>
                        <a:effectLst/>
                        <a:latin typeface="Arial"/>
                        <a:ea typeface="Arial"/>
                        <a:cs typeface="Times New Roman"/>
                      </a:endParaRPr>
                    </a:p>
                  </a:txBody>
                  <a:tcPr marL="73025" marR="73025" marT="91440" marB="91440"/>
                </a:tc>
                <a:tc>
                  <a:txBody>
                    <a:bodyPr/>
                    <a:lstStyle/>
                    <a:p>
                      <a:pPr marL="0" marR="0">
                        <a:lnSpc>
                          <a:spcPct val="115000"/>
                        </a:lnSpc>
                        <a:spcBef>
                          <a:spcPts val="0"/>
                        </a:spcBef>
                        <a:spcAft>
                          <a:spcPts val="0"/>
                        </a:spcAft>
                        <a:tabLst>
                          <a:tab pos="457200" algn="l"/>
                        </a:tabLst>
                      </a:pPr>
                      <a:r>
                        <a:rPr lang="en-US" sz="1400" dirty="0">
                          <a:effectLst/>
                        </a:rPr>
                        <a:t>-Learn new skills and behaviors</a:t>
                      </a:r>
                    </a:p>
                    <a:p>
                      <a:pPr marL="0" marR="0">
                        <a:lnSpc>
                          <a:spcPct val="115000"/>
                        </a:lnSpc>
                        <a:spcBef>
                          <a:spcPts val="0"/>
                        </a:spcBef>
                        <a:spcAft>
                          <a:spcPts val="0"/>
                        </a:spcAft>
                        <a:tabLst>
                          <a:tab pos="457200" algn="l"/>
                        </a:tabLst>
                      </a:pPr>
                      <a:r>
                        <a:rPr lang="en-US" sz="1400" dirty="0">
                          <a:effectLst/>
                        </a:rPr>
                        <a:t>-Know strategies for improvement </a:t>
                      </a:r>
                    </a:p>
                    <a:p>
                      <a:pPr marL="0" marR="0">
                        <a:lnSpc>
                          <a:spcPct val="115000"/>
                        </a:lnSpc>
                        <a:spcBef>
                          <a:spcPts val="0"/>
                        </a:spcBef>
                        <a:spcAft>
                          <a:spcPts val="0"/>
                        </a:spcAft>
                        <a:tabLst>
                          <a:tab pos="457200" algn="l"/>
                        </a:tabLst>
                      </a:pPr>
                      <a:r>
                        <a:rPr lang="en-US" sz="1400" dirty="0">
                          <a:effectLst/>
                        </a:rPr>
                        <a:t> </a:t>
                      </a:r>
                      <a:endParaRPr lang="en-US" sz="1400" b="1" dirty="0">
                        <a:solidFill>
                          <a:srgbClr val="4C4B4D"/>
                        </a:solidFill>
                        <a:effectLst/>
                        <a:latin typeface="Arial"/>
                        <a:ea typeface="Arial"/>
                        <a:cs typeface="Times New Roman"/>
                      </a:endParaRPr>
                    </a:p>
                  </a:txBody>
                  <a:tcPr marL="73025" marR="73025" marT="91440" marB="91440"/>
                </a:tc>
                <a:extLst>
                  <a:ext uri="{0D108BD9-81ED-4DB2-BD59-A6C34878D82A}">
                    <a16:rowId xmlns:a16="http://schemas.microsoft.com/office/drawing/2014/main" val="10002"/>
                  </a:ext>
                </a:extLst>
              </a:tr>
              <a:tr h="997796">
                <a:tc>
                  <a:txBody>
                    <a:bodyPr/>
                    <a:lstStyle/>
                    <a:p>
                      <a:pPr marL="0" marR="0">
                        <a:lnSpc>
                          <a:spcPct val="115000"/>
                        </a:lnSpc>
                        <a:spcBef>
                          <a:spcPts val="0"/>
                        </a:spcBef>
                        <a:spcAft>
                          <a:spcPts val="0"/>
                        </a:spcAft>
                        <a:tabLst>
                          <a:tab pos="457200" algn="l"/>
                        </a:tabLst>
                      </a:pPr>
                      <a:r>
                        <a:rPr lang="en-US" sz="1400" dirty="0">
                          <a:effectLst/>
                        </a:rPr>
                        <a:t>Assessing </a:t>
                      </a:r>
                      <a:r>
                        <a:rPr lang="en-US" sz="1400" baseline="0" dirty="0">
                          <a:effectLst/>
                        </a:rPr>
                        <a:t>(3</a:t>
                      </a:r>
                      <a:r>
                        <a:rPr lang="en-US" sz="1400" baseline="30000" dirty="0">
                          <a:effectLst/>
                        </a:rPr>
                        <a:t>rd</a:t>
                      </a:r>
                      <a:r>
                        <a:rPr lang="en-US" sz="1400" baseline="0" dirty="0">
                          <a:effectLst/>
                        </a:rPr>
                        <a:t> and 4</a:t>
                      </a:r>
                      <a:r>
                        <a:rPr lang="en-US" sz="1400" baseline="30000" dirty="0">
                          <a:effectLst/>
                        </a:rPr>
                        <a:t>th</a:t>
                      </a:r>
                      <a:r>
                        <a:rPr lang="en-US" sz="1400" baseline="0" dirty="0">
                          <a:effectLst/>
                        </a:rPr>
                        <a:t> months)</a:t>
                      </a:r>
                      <a:endParaRPr lang="en-US" sz="1400" b="1" dirty="0">
                        <a:solidFill>
                          <a:srgbClr val="4C4B4D"/>
                        </a:solidFill>
                        <a:effectLst/>
                        <a:latin typeface="Arial"/>
                        <a:ea typeface="Arial"/>
                        <a:cs typeface="Times New Roman"/>
                      </a:endParaRPr>
                    </a:p>
                  </a:txBody>
                  <a:tcPr marL="73025" marR="73025" marT="91440" marB="91440"/>
                </a:tc>
                <a:tc>
                  <a:txBody>
                    <a:bodyPr/>
                    <a:lstStyle/>
                    <a:p>
                      <a:pPr marL="0" marR="0">
                        <a:lnSpc>
                          <a:spcPct val="115000"/>
                        </a:lnSpc>
                        <a:spcBef>
                          <a:spcPts val="0"/>
                        </a:spcBef>
                        <a:spcAft>
                          <a:spcPts val="0"/>
                        </a:spcAft>
                        <a:tabLst>
                          <a:tab pos="457200" algn="l"/>
                        </a:tabLst>
                      </a:pPr>
                      <a:r>
                        <a:rPr lang="en-US" sz="1400" dirty="0">
                          <a:effectLst/>
                        </a:rPr>
                        <a:t>Ensure the returner understands her/his performance</a:t>
                      </a:r>
                      <a:endParaRPr lang="en-US" sz="1400" b="1" dirty="0">
                        <a:solidFill>
                          <a:srgbClr val="4C4B4D"/>
                        </a:solidFill>
                        <a:effectLst/>
                        <a:latin typeface="Arial"/>
                        <a:ea typeface="Arial"/>
                        <a:cs typeface="Times New Roman"/>
                      </a:endParaRPr>
                    </a:p>
                  </a:txBody>
                  <a:tcPr marL="73025" marR="73025" marT="91440" marB="91440"/>
                </a:tc>
                <a:tc>
                  <a:txBody>
                    <a:bodyPr/>
                    <a:lstStyle/>
                    <a:p>
                      <a:pPr marL="0" marR="0">
                        <a:lnSpc>
                          <a:spcPct val="115000"/>
                        </a:lnSpc>
                        <a:spcBef>
                          <a:spcPts val="0"/>
                        </a:spcBef>
                        <a:spcAft>
                          <a:spcPts val="0"/>
                        </a:spcAft>
                        <a:tabLst>
                          <a:tab pos="457200" algn="l"/>
                        </a:tabLst>
                      </a:pPr>
                      <a:r>
                        <a:rPr lang="en-US" sz="1400" dirty="0">
                          <a:effectLst/>
                        </a:rPr>
                        <a:t>-Know own strengths and areas for growth</a:t>
                      </a:r>
                    </a:p>
                    <a:p>
                      <a:pPr marL="0" marR="0">
                        <a:lnSpc>
                          <a:spcPct val="115000"/>
                        </a:lnSpc>
                        <a:spcBef>
                          <a:spcPts val="0"/>
                        </a:spcBef>
                        <a:spcAft>
                          <a:spcPts val="0"/>
                        </a:spcAft>
                        <a:tabLst>
                          <a:tab pos="457200" algn="l"/>
                        </a:tabLst>
                      </a:pPr>
                      <a:r>
                        <a:rPr lang="en-US" sz="1400" dirty="0">
                          <a:effectLst/>
                        </a:rPr>
                        <a:t>-Understand possible options for future</a:t>
                      </a:r>
                      <a:endParaRPr lang="en-US" sz="1400" b="1" dirty="0">
                        <a:solidFill>
                          <a:srgbClr val="4C4B4D"/>
                        </a:solidFill>
                        <a:effectLst/>
                        <a:latin typeface="Arial"/>
                        <a:ea typeface="Arial"/>
                        <a:cs typeface="Times New Roman"/>
                      </a:endParaRPr>
                    </a:p>
                  </a:txBody>
                  <a:tcPr marL="73025" marR="73025" marT="91440" marB="91440"/>
                </a:tc>
                <a:extLst>
                  <a:ext uri="{0D108BD9-81ED-4DB2-BD59-A6C34878D82A}">
                    <a16:rowId xmlns:a16="http://schemas.microsoft.com/office/drawing/2014/main" val="10003"/>
                  </a:ext>
                </a:extLst>
              </a:tr>
            </a:tbl>
          </a:graphicData>
        </a:graphic>
      </p:graphicFrame>
      <p:sp>
        <p:nvSpPr>
          <p:cNvPr id="5" name="Google Shape;99;p17">
            <a:extLst>
              <a:ext uri="{FF2B5EF4-FFF2-40B4-BE49-F238E27FC236}">
                <a16:creationId xmlns:a16="http://schemas.microsoft.com/office/drawing/2014/main" id="{B14E88B8-CC4F-D7E5-6C43-A3B4D71358C6}"/>
              </a:ext>
            </a:extLst>
          </p:cNvPr>
          <p:cNvSpPr txBox="1"/>
          <p:nvPr/>
        </p:nvSpPr>
        <p:spPr>
          <a:xfrm>
            <a:off x="354125" y="274275"/>
            <a:ext cx="8323200" cy="41559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r>
              <a:rPr lang="en" sz="2400" b="1" dirty="0">
                <a:solidFill>
                  <a:schemeClr val="dk1"/>
                </a:solidFill>
              </a:rPr>
              <a:t>Feedback at Each Stage of The </a:t>
            </a:r>
            <a:r>
              <a:rPr lang="en" sz="2400" b="1" dirty="0" err="1">
                <a:solidFill>
                  <a:schemeClr val="dk1"/>
                </a:solidFill>
              </a:rPr>
              <a:t>Returnship</a:t>
            </a:r>
            <a:r>
              <a:rPr lang="en" sz="2400" b="1" dirty="0">
                <a:solidFill>
                  <a:schemeClr val="dk1"/>
                </a:solidFill>
              </a:rPr>
              <a:t> Program</a:t>
            </a:r>
            <a:endParaRPr sz="2400" b="1" dirty="0">
              <a:solidFill>
                <a:schemeClr val="dk1"/>
              </a:solidFill>
            </a:endParaRPr>
          </a:p>
        </p:txBody>
      </p:sp>
      <p:pic>
        <p:nvPicPr>
          <p:cNvPr id="8" name="Google Shape;100;p17">
            <a:extLst>
              <a:ext uri="{FF2B5EF4-FFF2-40B4-BE49-F238E27FC236}">
                <a16:creationId xmlns:a16="http://schemas.microsoft.com/office/drawing/2014/main" id="{1807BCBD-E52E-665A-6314-099235ABF449}"/>
              </a:ext>
            </a:extLst>
          </p:cNvPr>
          <p:cNvPicPr preferRelativeResize="0"/>
          <p:nvPr/>
        </p:nvPicPr>
        <p:blipFill>
          <a:blip r:embed="rId3">
            <a:alphaModFix/>
          </a:blip>
          <a:stretch>
            <a:fillRect/>
          </a:stretch>
        </p:blipFill>
        <p:spPr>
          <a:xfrm>
            <a:off x="457201" y="689869"/>
            <a:ext cx="371475" cy="9525"/>
          </a:xfrm>
          <a:prstGeom prst="rect">
            <a:avLst/>
          </a:prstGeom>
          <a:noFill/>
          <a:ln>
            <a:noFill/>
          </a:ln>
        </p:spPr>
      </p:pic>
      <p:pic>
        <p:nvPicPr>
          <p:cNvPr id="9" name="Google Shape;96;p17">
            <a:extLst>
              <a:ext uri="{FF2B5EF4-FFF2-40B4-BE49-F238E27FC236}">
                <a16:creationId xmlns:a16="http://schemas.microsoft.com/office/drawing/2014/main" id="{C193CDD8-9BC3-8C4C-A047-134258402C7B}"/>
              </a:ext>
            </a:extLst>
          </p:cNvPr>
          <p:cNvPicPr preferRelativeResize="0"/>
          <p:nvPr/>
        </p:nvPicPr>
        <p:blipFill>
          <a:blip r:embed="rId4">
            <a:alphaModFix/>
          </a:blip>
          <a:stretch>
            <a:fillRect/>
          </a:stretch>
        </p:blipFill>
        <p:spPr>
          <a:xfrm>
            <a:off x="466725" y="0"/>
            <a:ext cx="2057400" cy="95250"/>
          </a:xfrm>
          <a:prstGeom prst="rect">
            <a:avLst/>
          </a:prstGeom>
          <a:noFill/>
          <a:ln>
            <a:noFill/>
          </a:ln>
        </p:spPr>
      </p:pic>
      <p:pic>
        <p:nvPicPr>
          <p:cNvPr id="10" name="Google Shape;72;p15">
            <a:extLst>
              <a:ext uri="{FF2B5EF4-FFF2-40B4-BE49-F238E27FC236}">
                <a16:creationId xmlns:a16="http://schemas.microsoft.com/office/drawing/2014/main" id="{BCE561B5-5680-FE64-0E55-D99855849C35}"/>
              </a:ext>
            </a:extLst>
          </p:cNvPr>
          <p:cNvPicPr preferRelativeResize="0"/>
          <p:nvPr/>
        </p:nvPicPr>
        <p:blipFill>
          <a:blip r:embed="rId5">
            <a:alphaModFix/>
          </a:blip>
          <a:stretch>
            <a:fillRect/>
          </a:stretch>
        </p:blipFill>
        <p:spPr>
          <a:xfrm>
            <a:off x="0" y="5105100"/>
            <a:ext cx="9144000" cy="66025"/>
          </a:xfrm>
          <a:prstGeom prst="rect">
            <a:avLst/>
          </a:prstGeom>
          <a:noFill/>
          <a:ln>
            <a:noFill/>
          </a:ln>
        </p:spPr>
      </p:pic>
      <p:pic>
        <p:nvPicPr>
          <p:cNvPr id="11" name="Google Shape;73;p15">
            <a:extLst>
              <a:ext uri="{FF2B5EF4-FFF2-40B4-BE49-F238E27FC236}">
                <a16:creationId xmlns:a16="http://schemas.microsoft.com/office/drawing/2014/main" id="{C7091D43-CA77-1AB8-0896-DEC23F6F0A52}"/>
              </a:ext>
            </a:extLst>
          </p:cNvPr>
          <p:cNvPicPr preferRelativeResize="0"/>
          <p:nvPr/>
        </p:nvPicPr>
        <p:blipFill>
          <a:blip r:embed="rId6">
            <a:alphaModFix/>
          </a:blip>
          <a:stretch>
            <a:fillRect/>
          </a:stretch>
        </p:blipFill>
        <p:spPr>
          <a:xfrm>
            <a:off x="354125" y="4617875"/>
            <a:ext cx="1723300" cy="434175"/>
          </a:xfrm>
          <a:prstGeom prst="rect">
            <a:avLst/>
          </a:prstGeom>
          <a:noFill/>
          <a:ln>
            <a:noFill/>
          </a:ln>
        </p:spPr>
      </p:pic>
    </p:spTree>
    <p:extLst>
      <p:ext uri="{BB962C8B-B14F-4D97-AF65-F5344CB8AC3E}">
        <p14:creationId xmlns:p14="http://schemas.microsoft.com/office/powerpoint/2010/main" val="1892561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pic>
        <p:nvPicPr>
          <p:cNvPr id="96" name="Google Shape;96;p17"/>
          <p:cNvPicPr preferRelativeResize="0"/>
          <p:nvPr/>
        </p:nvPicPr>
        <p:blipFill>
          <a:blip r:embed="rId3">
            <a:alphaModFix/>
          </a:blip>
          <a:stretch>
            <a:fillRect/>
          </a:stretch>
        </p:blipFill>
        <p:spPr>
          <a:xfrm>
            <a:off x="466725" y="0"/>
            <a:ext cx="2057400" cy="95250"/>
          </a:xfrm>
          <a:prstGeom prst="rect">
            <a:avLst/>
          </a:prstGeom>
          <a:noFill/>
          <a:ln>
            <a:noFill/>
          </a:ln>
        </p:spPr>
      </p:pic>
      <p:pic>
        <p:nvPicPr>
          <p:cNvPr id="97" name="Google Shape;97;p17"/>
          <p:cNvPicPr preferRelativeResize="0"/>
          <p:nvPr/>
        </p:nvPicPr>
        <p:blipFill>
          <a:blip r:embed="rId4">
            <a:alphaModFix/>
          </a:blip>
          <a:stretch>
            <a:fillRect/>
          </a:stretch>
        </p:blipFill>
        <p:spPr>
          <a:xfrm>
            <a:off x="0" y="5105100"/>
            <a:ext cx="9144000" cy="66025"/>
          </a:xfrm>
          <a:prstGeom prst="rect">
            <a:avLst/>
          </a:prstGeom>
          <a:noFill/>
          <a:ln>
            <a:noFill/>
          </a:ln>
        </p:spPr>
      </p:pic>
      <p:sp>
        <p:nvSpPr>
          <p:cNvPr id="98" name="Google Shape;98;p1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16</a:t>
            </a:fld>
            <a:endParaRPr/>
          </a:p>
        </p:txBody>
      </p:sp>
      <p:sp>
        <p:nvSpPr>
          <p:cNvPr id="99" name="Google Shape;99;p17"/>
          <p:cNvSpPr txBox="1"/>
          <p:nvPr/>
        </p:nvSpPr>
        <p:spPr>
          <a:xfrm>
            <a:off x="466725" y="339658"/>
            <a:ext cx="8323200" cy="513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r>
              <a:rPr lang="en" sz="3200" b="1" dirty="0">
                <a:solidFill>
                  <a:schemeClr val="dk1"/>
                </a:solidFill>
              </a:rPr>
              <a:t>Remember to Do a Midpoint Evaluation</a:t>
            </a:r>
            <a:endParaRPr sz="3200" b="1" dirty="0">
              <a:solidFill>
                <a:schemeClr val="dk1"/>
              </a:solidFill>
            </a:endParaRPr>
          </a:p>
        </p:txBody>
      </p:sp>
      <p:sp>
        <p:nvSpPr>
          <p:cNvPr id="2" name="Text Placeholder 2">
            <a:extLst>
              <a:ext uri="{FF2B5EF4-FFF2-40B4-BE49-F238E27FC236}">
                <a16:creationId xmlns:a16="http://schemas.microsoft.com/office/drawing/2014/main" id="{203834DA-66A1-133A-8EC8-A4AC57EEC32D}"/>
              </a:ext>
            </a:extLst>
          </p:cNvPr>
          <p:cNvSpPr txBox="1">
            <a:spLocks/>
          </p:cNvSpPr>
          <p:nvPr/>
        </p:nvSpPr>
        <p:spPr>
          <a:xfrm>
            <a:off x="499534" y="1452245"/>
            <a:ext cx="8117417" cy="2294132"/>
          </a:xfrm>
          <a:prstGeom prst="rect">
            <a:avLst/>
          </a:prstGeom>
          <a:noFill/>
          <a:ln>
            <a:noFill/>
          </a:ln>
        </p:spPr>
        <p:txBody>
          <a:bodyPr spcFirstLastPara="1" wrap="square" lIns="91425" tIns="91425" rIns="91425" bIns="91425" anchor="t" anchorCtr="0">
            <a:normAutofit fontScale="62500" lnSpcReduction="20000"/>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1pPr>
            <a:lvl2pPr marL="914400" marR="0" lvl="1"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2pPr>
            <a:lvl3pPr marL="1371600" marR="0" lvl="2"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3pPr>
            <a:lvl4pPr marL="1828800" marR="0" lvl="3"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4pPr>
            <a:lvl5pPr marL="2286000" marR="0" lvl="4"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5pPr>
            <a:lvl6pPr marL="2743200" marR="0" lvl="5"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6pPr>
            <a:lvl7pPr marL="3200400" marR="0" lvl="6"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7pPr>
            <a:lvl8pPr marL="3657600" marR="0" lvl="7"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8pPr>
            <a:lvl9pPr marL="4114800" marR="0" lvl="8"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9pPr>
          </a:lstStyle>
          <a:p>
            <a:pPr marL="571500" indent="-457200" algn="l">
              <a:buClrTx/>
              <a:buFont typeface="Arial" panose="020B0604020202020204" pitchFamily="34" charset="0"/>
              <a:buChar char="•"/>
            </a:pPr>
            <a:r>
              <a:rPr lang="en-US" sz="2900" dirty="0">
                <a:solidFill>
                  <a:schemeClr val="tx1"/>
                </a:solidFill>
                <a:latin typeface="+mj-lt"/>
              </a:rPr>
              <a:t>Helps prevent delayed feedback (that can lead to undesired conversion results) </a:t>
            </a:r>
          </a:p>
          <a:p>
            <a:pPr marL="114300" indent="0" algn="l">
              <a:buClrTx/>
            </a:pPr>
            <a:endParaRPr lang="en-US" sz="2900" dirty="0">
              <a:solidFill>
                <a:schemeClr val="tx1"/>
              </a:solidFill>
              <a:latin typeface="+mj-lt"/>
            </a:endParaRPr>
          </a:p>
          <a:p>
            <a:pPr marL="571500" indent="-457200" algn="l">
              <a:buClrTx/>
              <a:buFont typeface="Arial" panose="020B0604020202020204" pitchFamily="34" charset="0"/>
              <a:buChar char="•"/>
            </a:pPr>
            <a:r>
              <a:rPr lang="en-US" sz="2900" dirty="0">
                <a:solidFill>
                  <a:schemeClr val="tx1"/>
                </a:solidFill>
                <a:latin typeface="+mj-lt"/>
              </a:rPr>
              <a:t>Provides the returner an opportunity to prove themselves in 2</a:t>
            </a:r>
            <a:r>
              <a:rPr lang="en-US" sz="2900" baseline="30000" dirty="0">
                <a:solidFill>
                  <a:schemeClr val="tx1"/>
                </a:solidFill>
                <a:latin typeface="+mj-lt"/>
              </a:rPr>
              <a:t>nd</a:t>
            </a:r>
            <a:r>
              <a:rPr lang="en-US" sz="2900" dirty="0">
                <a:solidFill>
                  <a:schemeClr val="tx1"/>
                </a:solidFill>
                <a:latin typeface="+mj-lt"/>
              </a:rPr>
              <a:t> half </a:t>
            </a:r>
          </a:p>
          <a:p>
            <a:pPr marL="114300" indent="0" algn="l">
              <a:buClrTx/>
            </a:pPr>
            <a:endParaRPr lang="en-US" sz="2900" dirty="0">
              <a:solidFill>
                <a:schemeClr val="tx1"/>
              </a:solidFill>
              <a:latin typeface="+mj-lt"/>
            </a:endParaRPr>
          </a:p>
          <a:p>
            <a:pPr marL="571500" indent="-457200" algn="l">
              <a:buClrTx/>
              <a:buFont typeface="Arial" panose="020B0604020202020204" pitchFamily="34" charset="0"/>
              <a:buChar char="•"/>
            </a:pPr>
            <a:r>
              <a:rPr lang="en-US" sz="2900" dirty="0">
                <a:solidFill>
                  <a:schemeClr val="tx1"/>
                </a:solidFill>
                <a:latin typeface="+mj-lt"/>
              </a:rPr>
              <a:t>Align on expectations</a:t>
            </a:r>
          </a:p>
          <a:p>
            <a:pPr marL="114300" indent="0" algn="l">
              <a:buClrTx/>
            </a:pPr>
            <a:endParaRPr lang="en-US" sz="2900" dirty="0">
              <a:solidFill>
                <a:schemeClr val="tx1"/>
              </a:solidFill>
              <a:latin typeface="+mj-lt"/>
            </a:endParaRPr>
          </a:p>
          <a:p>
            <a:pPr marL="571500" indent="-457200" algn="l">
              <a:buClrTx/>
              <a:buFont typeface="Arial" panose="020B0604020202020204" pitchFamily="34" charset="0"/>
              <a:buChar char="•"/>
            </a:pPr>
            <a:r>
              <a:rPr lang="en-US" sz="2900" dirty="0">
                <a:solidFill>
                  <a:schemeClr val="tx1"/>
                </a:solidFill>
                <a:latin typeface="+mj-lt"/>
              </a:rPr>
              <a:t>Learn more about how returners feel about company </a:t>
            </a:r>
          </a:p>
          <a:p>
            <a:pPr algn="l"/>
            <a:endParaRPr lang="en-US" dirty="0"/>
          </a:p>
          <a:p>
            <a:pPr lvl="1" algn="l"/>
            <a:endParaRPr lang="en-US" dirty="0"/>
          </a:p>
          <a:p>
            <a:pPr lvl="1" algn="l"/>
            <a:endParaRPr lang="en-US" dirty="0"/>
          </a:p>
          <a:p>
            <a:pPr lvl="1" algn="l"/>
            <a:endParaRPr lang="en-US" dirty="0"/>
          </a:p>
        </p:txBody>
      </p:sp>
    </p:spTree>
    <p:extLst>
      <p:ext uri="{BB962C8B-B14F-4D97-AF65-F5344CB8AC3E}">
        <p14:creationId xmlns:p14="http://schemas.microsoft.com/office/powerpoint/2010/main" val="3609437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pic>
        <p:nvPicPr>
          <p:cNvPr id="96" name="Google Shape;96;p17"/>
          <p:cNvPicPr preferRelativeResize="0"/>
          <p:nvPr/>
        </p:nvPicPr>
        <p:blipFill>
          <a:blip r:embed="rId3">
            <a:alphaModFix/>
          </a:blip>
          <a:stretch>
            <a:fillRect/>
          </a:stretch>
        </p:blipFill>
        <p:spPr>
          <a:xfrm>
            <a:off x="466725" y="0"/>
            <a:ext cx="2057400" cy="95250"/>
          </a:xfrm>
          <a:prstGeom prst="rect">
            <a:avLst/>
          </a:prstGeom>
          <a:noFill/>
          <a:ln>
            <a:noFill/>
          </a:ln>
        </p:spPr>
      </p:pic>
      <p:pic>
        <p:nvPicPr>
          <p:cNvPr id="97" name="Google Shape;97;p17"/>
          <p:cNvPicPr preferRelativeResize="0"/>
          <p:nvPr/>
        </p:nvPicPr>
        <p:blipFill>
          <a:blip r:embed="rId4">
            <a:alphaModFix/>
          </a:blip>
          <a:stretch>
            <a:fillRect/>
          </a:stretch>
        </p:blipFill>
        <p:spPr>
          <a:xfrm>
            <a:off x="0" y="5105100"/>
            <a:ext cx="9144000" cy="66025"/>
          </a:xfrm>
          <a:prstGeom prst="rect">
            <a:avLst/>
          </a:prstGeom>
          <a:noFill/>
          <a:ln>
            <a:noFill/>
          </a:ln>
        </p:spPr>
      </p:pic>
      <p:sp>
        <p:nvSpPr>
          <p:cNvPr id="98" name="Google Shape;98;p1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17</a:t>
            </a:fld>
            <a:endParaRPr/>
          </a:p>
        </p:txBody>
      </p:sp>
      <p:sp>
        <p:nvSpPr>
          <p:cNvPr id="99" name="Google Shape;99;p17"/>
          <p:cNvSpPr txBox="1"/>
          <p:nvPr/>
        </p:nvSpPr>
        <p:spPr>
          <a:xfrm>
            <a:off x="466725" y="339658"/>
            <a:ext cx="8323200" cy="513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r>
              <a:rPr lang="en" sz="3200" b="1" dirty="0">
                <a:solidFill>
                  <a:schemeClr val="dk1"/>
                </a:solidFill>
              </a:rPr>
              <a:t>Returner Self-Assessments</a:t>
            </a:r>
            <a:endParaRPr sz="3200" b="1" dirty="0">
              <a:solidFill>
                <a:schemeClr val="dk1"/>
              </a:solidFill>
            </a:endParaRPr>
          </a:p>
        </p:txBody>
      </p:sp>
      <p:sp>
        <p:nvSpPr>
          <p:cNvPr id="3" name="Google Shape;152;p8">
            <a:extLst>
              <a:ext uri="{FF2B5EF4-FFF2-40B4-BE49-F238E27FC236}">
                <a16:creationId xmlns:a16="http://schemas.microsoft.com/office/drawing/2014/main" id="{9E19D175-50D6-C1FA-D844-4F74E044BBEF}"/>
              </a:ext>
            </a:extLst>
          </p:cNvPr>
          <p:cNvSpPr txBox="1">
            <a:spLocks/>
          </p:cNvSpPr>
          <p:nvPr/>
        </p:nvSpPr>
        <p:spPr>
          <a:xfrm>
            <a:off x="466725" y="1097066"/>
            <a:ext cx="8323199" cy="3575447"/>
          </a:xfrm>
          <a:prstGeom prst="rect">
            <a:avLst/>
          </a:prstGeom>
          <a:noFill/>
          <a:ln>
            <a:noFill/>
          </a:ln>
        </p:spPr>
        <p:txBody>
          <a:bodyPr spcFirstLastPara="1" wrap="square" lIns="68569" tIns="34275" rIns="68569" bIns="34275" anchor="t" anchorCtr="0">
            <a:normAutofit fontScale="92500" lnSpcReduction="10000"/>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1pPr>
            <a:lvl2pPr marL="914400" marR="0" lvl="1"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2pPr>
            <a:lvl3pPr marL="1371600" marR="0" lvl="2"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3pPr>
            <a:lvl4pPr marL="1828800" marR="0" lvl="3"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4pPr>
            <a:lvl5pPr marL="2286000" marR="0" lvl="4"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5pPr>
            <a:lvl6pPr marL="2743200" marR="0" lvl="5"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6pPr>
            <a:lvl7pPr marL="3200400" marR="0" lvl="6"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7pPr>
            <a:lvl8pPr marL="3657600" marR="0" lvl="7"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8pPr>
            <a:lvl9pPr marL="4114800" marR="0" lvl="8"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9pPr>
          </a:lstStyle>
          <a:p>
            <a:pPr marL="0" indent="0" algn="l">
              <a:spcBef>
                <a:spcPts val="390"/>
              </a:spcBef>
              <a:buClrTx/>
              <a:buSzPts val="2340"/>
            </a:pPr>
            <a:r>
              <a:rPr lang="en-US" dirty="0">
                <a:solidFill>
                  <a:schemeClr val="tx1"/>
                </a:solidFill>
              </a:rPr>
              <a:t>Actively engage them in their feedback sessions by asking questions like:</a:t>
            </a:r>
          </a:p>
          <a:p>
            <a:pPr marL="0" indent="0" algn="l">
              <a:spcBef>
                <a:spcPts val="390"/>
              </a:spcBef>
              <a:buClrTx/>
              <a:buSzPts val="2340"/>
            </a:pPr>
            <a:endParaRPr lang="en-US" dirty="0">
              <a:solidFill>
                <a:schemeClr val="tx1"/>
              </a:solidFill>
            </a:endParaRPr>
          </a:p>
          <a:p>
            <a:pPr marL="571488" indent="-457200" algn="l">
              <a:buClrTx/>
              <a:buSzPts val="2160"/>
              <a:buFont typeface="Arial" panose="020B0604020202020204" pitchFamily="34" charset="0"/>
              <a:buChar char="•"/>
            </a:pPr>
            <a:r>
              <a:rPr lang="en-US" sz="2200" dirty="0">
                <a:solidFill>
                  <a:schemeClr val="tx1"/>
                </a:solidFill>
              </a:rPr>
              <a:t>Do you understand the job expectations?</a:t>
            </a:r>
          </a:p>
          <a:p>
            <a:pPr marL="571488" indent="-457200" algn="l">
              <a:buClrTx/>
              <a:buSzPts val="2160"/>
              <a:buFont typeface="Arial" panose="020B0604020202020204" pitchFamily="34" charset="0"/>
              <a:buChar char="•"/>
            </a:pPr>
            <a:r>
              <a:rPr lang="en-US" sz="2200" dirty="0">
                <a:solidFill>
                  <a:schemeClr val="tx1"/>
                </a:solidFill>
              </a:rPr>
              <a:t>What are your perceived strengths and areas for growth? </a:t>
            </a:r>
          </a:p>
          <a:p>
            <a:pPr marL="457188" lvl="1" indent="0" algn="l">
              <a:buClrTx/>
              <a:buSzPts val="2160"/>
            </a:pPr>
            <a:r>
              <a:rPr lang="en-US" sz="1700" dirty="0">
                <a:solidFill>
                  <a:schemeClr val="tx1"/>
                </a:solidFill>
              </a:rPr>
              <a:t>	</a:t>
            </a:r>
            <a:r>
              <a:rPr lang="en-US" sz="1700" i="1" dirty="0">
                <a:solidFill>
                  <a:schemeClr val="tx1"/>
                </a:solidFill>
              </a:rPr>
              <a:t>What to watch for: Are you aligned in your assessments?</a:t>
            </a:r>
          </a:p>
          <a:p>
            <a:pPr marL="571488" indent="-457200" algn="l">
              <a:buClrTx/>
              <a:buSzPts val="2160"/>
              <a:buFont typeface="Arial" panose="020B0604020202020204" pitchFamily="34" charset="0"/>
              <a:buChar char="•"/>
            </a:pPr>
            <a:r>
              <a:rPr lang="en-US" sz="2200" dirty="0">
                <a:solidFill>
                  <a:schemeClr val="tx1"/>
                </a:solidFill>
              </a:rPr>
              <a:t>What are they most enjoying about the organization so far?</a:t>
            </a:r>
          </a:p>
          <a:p>
            <a:pPr marL="457188" lvl="1" indent="0" algn="l">
              <a:buClrTx/>
              <a:buSzPts val="2160"/>
            </a:pPr>
            <a:r>
              <a:rPr lang="en-US" sz="1700" i="1" dirty="0">
                <a:solidFill>
                  <a:schemeClr val="tx1"/>
                </a:solidFill>
              </a:rPr>
              <a:t>	What to watch for: If your returner is struggling to answer this, they 	might need more exposure to the org</a:t>
            </a:r>
          </a:p>
          <a:p>
            <a:pPr marL="571488" indent="-457200" algn="l">
              <a:buClrTx/>
              <a:buSzPts val="2160"/>
              <a:buFont typeface="Arial" panose="020B0604020202020204" pitchFamily="34" charset="0"/>
              <a:buChar char="•"/>
            </a:pPr>
            <a:r>
              <a:rPr lang="en-US" sz="2200" dirty="0">
                <a:solidFill>
                  <a:schemeClr val="tx1"/>
                </a:solidFill>
              </a:rPr>
              <a:t>What additional resources do you need to be successful?</a:t>
            </a:r>
          </a:p>
          <a:p>
            <a:pPr marL="571488" indent="-457200" algn="l">
              <a:buClrTx/>
              <a:buSzPts val="2160"/>
              <a:buFont typeface="Arial" panose="020B0604020202020204" pitchFamily="34" charset="0"/>
              <a:buChar char="•"/>
            </a:pPr>
            <a:r>
              <a:rPr lang="en-US" sz="2200" dirty="0">
                <a:solidFill>
                  <a:schemeClr val="tx1"/>
                </a:solidFill>
              </a:rPr>
              <a:t>What goals do you have for the rest of the program?</a:t>
            </a:r>
          </a:p>
          <a:p>
            <a:pPr marL="171446" indent="-57131">
              <a:spcBef>
                <a:spcPts val="400"/>
              </a:spcBef>
              <a:buSzPts val="2400"/>
            </a:pPr>
            <a:endParaRPr lang="en-US" dirty="0"/>
          </a:p>
          <a:p>
            <a:pPr marL="171446" indent="-57131">
              <a:spcBef>
                <a:spcPts val="400"/>
              </a:spcBef>
              <a:buSzPts val="2400"/>
            </a:pPr>
            <a:endParaRPr lang="en-US" dirty="0"/>
          </a:p>
        </p:txBody>
      </p:sp>
    </p:spTree>
    <p:extLst>
      <p:ext uri="{BB962C8B-B14F-4D97-AF65-F5344CB8AC3E}">
        <p14:creationId xmlns:p14="http://schemas.microsoft.com/office/powerpoint/2010/main" val="34168949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pic>
        <p:nvPicPr>
          <p:cNvPr id="79" name="Google Shape;79;p19"/>
          <p:cNvPicPr preferRelativeResize="0"/>
          <p:nvPr/>
        </p:nvPicPr>
        <p:blipFill rotWithShape="1">
          <a:blip r:embed="rId3">
            <a:alphaModFix/>
          </a:blip>
          <a:srcRect/>
          <a:stretch/>
        </p:blipFill>
        <p:spPr>
          <a:xfrm>
            <a:off x="466725" y="0"/>
            <a:ext cx="2057400" cy="95250"/>
          </a:xfrm>
          <a:prstGeom prst="rect">
            <a:avLst/>
          </a:prstGeom>
          <a:noFill/>
          <a:ln>
            <a:noFill/>
          </a:ln>
        </p:spPr>
      </p:pic>
      <p:pic>
        <p:nvPicPr>
          <p:cNvPr id="80" name="Google Shape;80;p19"/>
          <p:cNvPicPr preferRelativeResize="0"/>
          <p:nvPr/>
        </p:nvPicPr>
        <p:blipFill rotWithShape="1">
          <a:blip r:embed="rId4">
            <a:alphaModFix/>
          </a:blip>
          <a:srcRect/>
          <a:stretch/>
        </p:blipFill>
        <p:spPr>
          <a:xfrm>
            <a:off x="0" y="5105101"/>
            <a:ext cx="9144000" cy="66025"/>
          </a:xfrm>
          <a:prstGeom prst="rect">
            <a:avLst/>
          </a:prstGeom>
          <a:noFill/>
          <a:ln>
            <a:noFill/>
          </a:ln>
        </p:spPr>
      </p:pic>
      <p:sp>
        <p:nvSpPr>
          <p:cNvPr id="87" name="Google Shape;87;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9pPr>
          </a:lstStyle>
          <a:p>
            <a:pPr marL="0" lvl="0" indent="0" algn="r" rtl="0">
              <a:lnSpc>
                <a:spcPct val="100000"/>
              </a:lnSpc>
              <a:spcBef>
                <a:spcPts val="0"/>
              </a:spcBef>
              <a:spcAft>
                <a:spcPts val="0"/>
              </a:spcAft>
              <a:buSzPts val="1000"/>
              <a:buNone/>
            </a:pPr>
            <a:fld id="{00000000-1234-1234-1234-123412341234}" type="slidenum">
              <a:rPr lang="en"/>
              <a:pPr marL="0" lvl="0" indent="0" algn="r" rtl="0">
                <a:lnSpc>
                  <a:spcPct val="100000"/>
                </a:lnSpc>
                <a:spcBef>
                  <a:spcPts val="0"/>
                </a:spcBef>
                <a:spcAft>
                  <a:spcPts val="0"/>
                </a:spcAft>
                <a:buSzPts val="1000"/>
                <a:buNone/>
              </a:pPr>
              <a:t>18</a:t>
            </a:fld>
            <a:endParaRPr/>
          </a:p>
        </p:txBody>
      </p:sp>
      <p:pic>
        <p:nvPicPr>
          <p:cNvPr id="5" name="Google Shape;164;p25">
            <a:extLst>
              <a:ext uri="{FF2B5EF4-FFF2-40B4-BE49-F238E27FC236}">
                <a16:creationId xmlns:a16="http://schemas.microsoft.com/office/drawing/2014/main" id="{A6B1D59B-C90E-7614-135D-86A028112455}"/>
              </a:ext>
            </a:extLst>
          </p:cNvPr>
          <p:cNvPicPr preferRelativeResize="0"/>
          <p:nvPr/>
        </p:nvPicPr>
        <p:blipFill rotWithShape="1">
          <a:blip r:embed="rId5">
            <a:alphaModFix/>
          </a:blip>
          <a:srcRect/>
          <a:stretch/>
        </p:blipFill>
        <p:spPr>
          <a:xfrm>
            <a:off x="354126" y="4617875"/>
            <a:ext cx="1723300" cy="434175"/>
          </a:xfrm>
          <a:prstGeom prst="rect">
            <a:avLst/>
          </a:prstGeom>
          <a:noFill/>
          <a:ln>
            <a:noFill/>
          </a:ln>
        </p:spPr>
      </p:pic>
      <p:sp>
        <p:nvSpPr>
          <p:cNvPr id="2" name="Google Shape;422;p17">
            <a:extLst>
              <a:ext uri="{FF2B5EF4-FFF2-40B4-BE49-F238E27FC236}">
                <a16:creationId xmlns:a16="http://schemas.microsoft.com/office/drawing/2014/main" id="{60E07C60-0D89-D55D-B09B-C7CBC184F3B3}"/>
              </a:ext>
            </a:extLst>
          </p:cNvPr>
          <p:cNvSpPr txBox="1">
            <a:spLocks/>
          </p:cNvSpPr>
          <p:nvPr/>
        </p:nvSpPr>
        <p:spPr>
          <a:xfrm>
            <a:off x="466725" y="62787"/>
            <a:ext cx="6357051" cy="857250"/>
          </a:xfrm>
          <a:prstGeom prst="rect">
            <a:avLst/>
          </a:prstGeom>
          <a:noFill/>
          <a:ln>
            <a:noFill/>
          </a:ln>
        </p:spPr>
        <p:txBody>
          <a:bodyPr spcFirstLastPara="1" wrap="square" lIns="68569" tIns="34275" rIns="68569" bIns="34275"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a:lstStyle>
          <a:p>
            <a:pPr algn="l">
              <a:buSzPts val="1400"/>
            </a:pPr>
            <a:r>
              <a:rPr lang="en-US" sz="3200" b="1" dirty="0">
                <a:solidFill>
                  <a:schemeClr val="tx1"/>
                </a:solidFill>
              </a:rPr>
              <a:t>Returner Support</a:t>
            </a:r>
            <a:endParaRPr lang="en-US" sz="900" b="1" dirty="0">
              <a:solidFill>
                <a:schemeClr val="tx1"/>
              </a:solidFill>
            </a:endParaRPr>
          </a:p>
        </p:txBody>
      </p:sp>
      <p:sp>
        <p:nvSpPr>
          <p:cNvPr id="4" name="Google Shape;469;p20">
            <a:extLst>
              <a:ext uri="{FF2B5EF4-FFF2-40B4-BE49-F238E27FC236}">
                <a16:creationId xmlns:a16="http://schemas.microsoft.com/office/drawing/2014/main" id="{BC811033-21B0-9EA1-9375-BA7544850711}"/>
              </a:ext>
            </a:extLst>
          </p:cNvPr>
          <p:cNvSpPr txBox="1">
            <a:spLocks/>
          </p:cNvSpPr>
          <p:nvPr/>
        </p:nvSpPr>
        <p:spPr>
          <a:xfrm>
            <a:off x="466725" y="1058420"/>
            <a:ext cx="7707539" cy="3993630"/>
          </a:xfrm>
          <a:prstGeom prst="rect">
            <a:avLst/>
          </a:prstGeom>
          <a:noFill/>
          <a:ln>
            <a:noFill/>
          </a:ln>
        </p:spPr>
        <p:txBody>
          <a:bodyPr spcFirstLastPara="1" wrap="square" lIns="68569" tIns="34275" rIns="68569" bIns="34275"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a:lstStyle>
          <a:p>
            <a:pPr marL="457189" indent="-331462" algn="l">
              <a:spcBef>
                <a:spcPts val="360"/>
              </a:spcBef>
              <a:buSzPts val="1620"/>
              <a:buFont typeface="Arial"/>
              <a:buChar char="•"/>
            </a:pPr>
            <a:r>
              <a:rPr lang="en-US" sz="1800" dirty="0">
                <a:solidFill>
                  <a:schemeClr val="tx1"/>
                </a:solidFill>
              </a:rPr>
              <a:t>Access to written modules on a variety of topics, including:</a:t>
            </a:r>
            <a:endParaRPr lang="en-US" sz="788" dirty="0">
              <a:solidFill>
                <a:schemeClr val="tx1"/>
              </a:solidFill>
            </a:endParaRPr>
          </a:p>
          <a:p>
            <a:pPr marL="914378" lvl="1" indent="-331460" algn="l">
              <a:spcBef>
                <a:spcPts val="360"/>
              </a:spcBef>
              <a:buSzPts val="1620"/>
              <a:buFont typeface="Arial"/>
              <a:buChar char="•"/>
            </a:pPr>
            <a:r>
              <a:rPr lang="en-US" sz="1500" dirty="0">
                <a:solidFill>
                  <a:schemeClr val="tx1"/>
                </a:solidFill>
              </a:rPr>
              <a:t>Renegotiating work/life balance  </a:t>
            </a:r>
            <a:endParaRPr lang="en-US" sz="788" dirty="0">
              <a:solidFill>
                <a:schemeClr val="tx1"/>
              </a:solidFill>
            </a:endParaRPr>
          </a:p>
          <a:p>
            <a:pPr marL="914378" lvl="1" indent="-331460" algn="l">
              <a:spcBef>
                <a:spcPts val="360"/>
              </a:spcBef>
              <a:buSzPts val="1620"/>
              <a:buFont typeface="Arial"/>
              <a:buChar char="•"/>
            </a:pPr>
            <a:r>
              <a:rPr lang="en-US" sz="1500" dirty="0">
                <a:solidFill>
                  <a:schemeClr val="tx1"/>
                </a:solidFill>
              </a:rPr>
              <a:t>Success plans and agency</a:t>
            </a:r>
            <a:endParaRPr lang="en-US" sz="788" dirty="0">
              <a:solidFill>
                <a:schemeClr val="tx1"/>
              </a:solidFill>
            </a:endParaRPr>
          </a:p>
          <a:p>
            <a:pPr marL="914378" lvl="1" indent="-331460" algn="l">
              <a:spcBef>
                <a:spcPts val="360"/>
              </a:spcBef>
              <a:buSzPts val="1620"/>
              <a:buFont typeface="Arial"/>
              <a:buChar char="•"/>
            </a:pPr>
            <a:r>
              <a:rPr lang="en-US" sz="1500" dirty="0">
                <a:solidFill>
                  <a:schemeClr val="tx1"/>
                </a:solidFill>
              </a:rPr>
              <a:t>Integrating feedback </a:t>
            </a:r>
            <a:endParaRPr lang="en-US" sz="788" dirty="0">
              <a:solidFill>
                <a:schemeClr val="tx1"/>
              </a:solidFill>
            </a:endParaRPr>
          </a:p>
          <a:p>
            <a:pPr marL="914378" lvl="1" indent="-331460" algn="l">
              <a:spcBef>
                <a:spcPts val="360"/>
              </a:spcBef>
              <a:buSzPts val="1620"/>
              <a:buFont typeface="Arial"/>
              <a:buChar char="•"/>
            </a:pPr>
            <a:r>
              <a:rPr lang="en-US" sz="1500" dirty="0">
                <a:solidFill>
                  <a:schemeClr val="tx1"/>
                </a:solidFill>
              </a:rPr>
              <a:t>Networking and career management</a:t>
            </a:r>
            <a:endParaRPr lang="en-US" sz="788" dirty="0">
              <a:solidFill>
                <a:schemeClr val="tx1"/>
              </a:solidFill>
            </a:endParaRPr>
          </a:p>
          <a:p>
            <a:pPr marL="457189" indent="-331462" algn="l">
              <a:spcBef>
                <a:spcPts val="360"/>
              </a:spcBef>
              <a:buSzPts val="1620"/>
              <a:buFont typeface="Arial"/>
              <a:buChar char="•"/>
            </a:pPr>
            <a:r>
              <a:rPr lang="en-US" sz="1800" dirty="0">
                <a:solidFill>
                  <a:schemeClr val="tx1"/>
                </a:solidFill>
              </a:rPr>
              <a:t>Access to the Path Forward online community of returners</a:t>
            </a:r>
          </a:p>
          <a:p>
            <a:pPr marL="457189" indent="-331462" algn="l">
              <a:spcBef>
                <a:spcPts val="360"/>
              </a:spcBef>
              <a:buSzPts val="1620"/>
              <a:buFont typeface="Arial"/>
              <a:buChar char="•"/>
            </a:pPr>
            <a:r>
              <a:rPr lang="en-US" sz="1800" dirty="0">
                <a:solidFill>
                  <a:schemeClr val="tx1"/>
                </a:solidFill>
              </a:rPr>
              <a:t>Company programming, including….  </a:t>
            </a:r>
            <a:endParaRPr lang="en-US" sz="788" dirty="0">
              <a:solidFill>
                <a:schemeClr val="tx1"/>
              </a:solidFill>
            </a:endParaRPr>
          </a:p>
          <a:p>
            <a:pPr marL="457189" indent="-254309" algn="l">
              <a:spcBef>
                <a:spcPts val="360"/>
              </a:spcBef>
              <a:buSzPts val="1620"/>
            </a:pPr>
            <a:endParaRPr lang="en-US" sz="788" dirty="0"/>
          </a:p>
        </p:txBody>
      </p:sp>
    </p:spTree>
    <p:extLst>
      <p:ext uri="{BB962C8B-B14F-4D97-AF65-F5344CB8AC3E}">
        <p14:creationId xmlns:p14="http://schemas.microsoft.com/office/powerpoint/2010/main" val="35777448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pic>
        <p:nvPicPr>
          <p:cNvPr id="96" name="Google Shape;96;p17"/>
          <p:cNvPicPr preferRelativeResize="0"/>
          <p:nvPr/>
        </p:nvPicPr>
        <p:blipFill>
          <a:blip r:embed="rId3">
            <a:alphaModFix/>
          </a:blip>
          <a:stretch>
            <a:fillRect/>
          </a:stretch>
        </p:blipFill>
        <p:spPr>
          <a:xfrm>
            <a:off x="466725" y="0"/>
            <a:ext cx="2057400" cy="95250"/>
          </a:xfrm>
          <a:prstGeom prst="rect">
            <a:avLst/>
          </a:prstGeom>
          <a:noFill/>
          <a:ln>
            <a:noFill/>
          </a:ln>
        </p:spPr>
      </p:pic>
      <p:pic>
        <p:nvPicPr>
          <p:cNvPr id="97" name="Google Shape;97;p17"/>
          <p:cNvPicPr preferRelativeResize="0"/>
          <p:nvPr/>
        </p:nvPicPr>
        <p:blipFill>
          <a:blip r:embed="rId4">
            <a:alphaModFix/>
          </a:blip>
          <a:stretch>
            <a:fillRect/>
          </a:stretch>
        </p:blipFill>
        <p:spPr>
          <a:xfrm>
            <a:off x="0" y="5105100"/>
            <a:ext cx="9144000" cy="66025"/>
          </a:xfrm>
          <a:prstGeom prst="rect">
            <a:avLst/>
          </a:prstGeom>
          <a:noFill/>
          <a:ln>
            <a:noFill/>
          </a:ln>
        </p:spPr>
      </p:pic>
      <p:sp>
        <p:nvSpPr>
          <p:cNvPr id="99" name="Google Shape;99;p17"/>
          <p:cNvSpPr txBox="1"/>
          <p:nvPr/>
        </p:nvSpPr>
        <p:spPr>
          <a:xfrm>
            <a:off x="354125" y="274275"/>
            <a:ext cx="8323200" cy="513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r>
              <a:rPr lang="en" sz="3200" b="1" dirty="0">
                <a:solidFill>
                  <a:schemeClr val="dk1"/>
                </a:solidFill>
              </a:rPr>
              <a:t>Onboarding Activities</a:t>
            </a:r>
            <a:endParaRPr sz="3200" b="1" dirty="0">
              <a:solidFill>
                <a:schemeClr val="dk1"/>
              </a:solidFill>
            </a:endParaRPr>
          </a:p>
        </p:txBody>
      </p:sp>
      <p:pic>
        <p:nvPicPr>
          <p:cNvPr id="100" name="Google Shape;100;p17"/>
          <p:cNvPicPr preferRelativeResize="0"/>
          <p:nvPr/>
        </p:nvPicPr>
        <p:blipFill>
          <a:blip r:embed="rId5">
            <a:alphaModFix/>
          </a:blip>
          <a:stretch>
            <a:fillRect/>
          </a:stretch>
        </p:blipFill>
        <p:spPr>
          <a:xfrm>
            <a:off x="457200" y="792499"/>
            <a:ext cx="371475" cy="9525"/>
          </a:xfrm>
          <a:prstGeom prst="rect">
            <a:avLst/>
          </a:prstGeom>
          <a:noFill/>
          <a:ln>
            <a:noFill/>
          </a:ln>
        </p:spPr>
      </p:pic>
      <p:sp>
        <p:nvSpPr>
          <p:cNvPr id="2" name="Content Placeholder 2">
            <a:extLst>
              <a:ext uri="{FF2B5EF4-FFF2-40B4-BE49-F238E27FC236}">
                <a16:creationId xmlns:a16="http://schemas.microsoft.com/office/drawing/2014/main" id="{FE07FE6A-061C-9BE6-8201-04902A8DBB82}"/>
              </a:ext>
            </a:extLst>
          </p:cNvPr>
          <p:cNvSpPr txBox="1">
            <a:spLocks/>
          </p:cNvSpPr>
          <p:nvPr/>
        </p:nvSpPr>
        <p:spPr>
          <a:xfrm>
            <a:off x="499535" y="987424"/>
            <a:ext cx="8117417" cy="3575449"/>
          </a:xfrm>
          <a:prstGeom prst="rect">
            <a:avLst/>
          </a:prstGeom>
          <a:noFill/>
          <a:ln>
            <a:noFill/>
          </a:ln>
        </p:spPr>
        <p:txBody>
          <a:bodyPr spcFirstLastPara="1" wrap="square" lIns="91425" tIns="91425" rIns="91425" bIns="91425" anchor="t" anchorCtr="0">
            <a:norm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1pPr>
            <a:lvl2pPr marL="914400" marR="0" lvl="1"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2pPr>
            <a:lvl3pPr marL="1371600" marR="0" lvl="2"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3pPr>
            <a:lvl4pPr marL="1828800" marR="0" lvl="3"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4pPr>
            <a:lvl5pPr marL="2286000" marR="0" lvl="4"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5pPr>
            <a:lvl6pPr marL="2743200" marR="0" lvl="5"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6pPr>
            <a:lvl7pPr marL="3200400" marR="0" lvl="6"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7pPr>
            <a:lvl8pPr marL="3657600" marR="0" lvl="7"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8pPr>
            <a:lvl9pPr marL="4114800" marR="0" lvl="8"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9pPr>
          </a:lstStyle>
          <a:p>
            <a:pPr marL="571500" indent="-457200" algn="l">
              <a:buClrTx/>
              <a:buFont typeface="Arial" panose="020B0604020202020204" pitchFamily="34" charset="0"/>
              <a:buChar char="•"/>
            </a:pPr>
            <a:r>
              <a:rPr lang="en-US" sz="2000" dirty="0">
                <a:solidFill>
                  <a:schemeClr val="tx1"/>
                </a:solidFill>
              </a:rPr>
              <a:t>Cohort Welcome Event</a:t>
            </a:r>
          </a:p>
          <a:p>
            <a:pPr marL="571500" indent="-457200" algn="l">
              <a:buClrTx/>
              <a:buFont typeface="Arial" panose="020B0604020202020204" pitchFamily="34" charset="0"/>
              <a:buChar char="•"/>
            </a:pPr>
            <a:r>
              <a:rPr lang="en-US" sz="2000" dirty="0">
                <a:solidFill>
                  <a:schemeClr val="tx1"/>
                </a:solidFill>
              </a:rPr>
              <a:t>Manager, Mentor, Buddy and Team Meet and Greet</a:t>
            </a:r>
          </a:p>
          <a:p>
            <a:pPr marL="571500" indent="-457200" algn="l">
              <a:buClrTx/>
              <a:buFont typeface="Arial" panose="020B0604020202020204" pitchFamily="34" charset="0"/>
              <a:buChar char="•"/>
            </a:pPr>
            <a:r>
              <a:rPr lang="en-US" sz="2000" dirty="0">
                <a:solidFill>
                  <a:schemeClr val="tx1"/>
                </a:solidFill>
              </a:rPr>
              <a:t>Introduction into Company Mission and Values</a:t>
            </a:r>
          </a:p>
          <a:p>
            <a:pPr marL="571500" indent="-457200" algn="l">
              <a:buClrTx/>
              <a:buFont typeface="Arial" panose="020B0604020202020204" pitchFamily="34" charset="0"/>
              <a:buChar char="•"/>
            </a:pPr>
            <a:r>
              <a:rPr lang="en-US" sz="2000" dirty="0">
                <a:solidFill>
                  <a:schemeClr val="tx1"/>
                </a:solidFill>
              </a:rPr>
              <a:t>HR and IT Onboarding</a:t>
            </a:r>
          </a:p>
          <a:p>
            <a:pPr marL="571500" indent="-457200" algn="l">
              <a:buClrTx/>
              <a:buFont typeface="Arial" panose="020B0604020202020204" pitchFamily="34" charset="0"/>
              <a:buChar char="•"/>
            </a:pPr>
            <a:r>
              <a:rPr lang="en-US" sz="2000" dirty="0">
                <a:solidFill>
                  <a:schemeClr val="tx1"/>
                </a:solidFill>
              </a:rPr>
              <a:t>Introduction to Training Platforms</a:t>
            </a:r>
          </a:p>
          <a:p>
            <a:pPr marL="571500" indent="-457200" algn="l">
              <a:buClrTx/>
              <a:buFont typeface="Arial" panose="020B0604020202020204" pitchFamily="34" charset="0"/>
              <a:buChar char="•"/>
            </a:pPr>
            <a:r>
              <a:rPr lang="en-US" sz="2000" dirty="0">
                <a:solidFill>
                  <a:schemeClr val="tx1"/>
                </a:solidFill>
              </a:rPr>
              <a:t>Team Kick-Off</a:t>
            </a:r>
          </a:p>
          <a:p>
            <a:pPr marL="571500" indent="-457200" algn="l">
              <a:buClrTx/>
              <a:buFont typeface="Arial" panose="020B0604020202020204" pitchFamily="34" charset="0"/>
              <a:buChar char="•"/>
            </a:pPr>
            <a:r>
              <a:rPr lang="en-US" sz="2000" dirty="0">
                <a:solidFill>
                  <a:schemeClr val="tx1"/>
                </a:solidFill>
              </a:rPr>
              <a:t>Mentor and Buddy Introductions and Interactions</a:t>
            </a:r>
          </a:p>
          <a:p>
            <a:pPr marL="571500" indent="-457200" algn="l">
              <a:buClrTx/>
              <a:buFont typeface="Arial" panose="020B0604020202020204" pitchFamily="34" charset="0"/>
              <a:buChar char="•"/>
            </a:pPr>
            <a:r>
              <a:rPr lang="en-US" sz="2000" dirty="0">
                <a:solidFill>
                  <a:schemeClr val="tx1"/>
                </a:solidFill>
              </a:rPr>
              <a:t>Technical Training</a:t>
            </a:r>
          </a:p>
          <a:p>
            <a:pPr marL="571500" indent="-457200" algn="l">
              <a:buClrTx/>
              <a:buFont typeface="Arial" panose="020B0604020202020204" pitchFamily="34" charset="0"/>
              <a:buChar char="•"/>
            </a:pPr>
            <a:r>
              <a:rPr lang="en-US" sz="2000" dirty="0">
                <a:solidFill>
                  <a:schemeClr val="tx1"/>
                </a:solidFill>
              </a:rPr>
              <a:t>Leadership or Speaker Series</a:t>
            </a:r>
          </a:p>
          <a:p>
            <a:endParaRPr lang="en-US" dirty="0"/>
          </a:p>
        </p:txBody>
      </p:sp>
      <p:pic>
        <p:nvPicPr>
          <p:cNvPr id="3" name="Google Shape;73;p15">
            <a:extLst>
              <a:ext uri="{FF2B5EF4-FFF2-40B4-BE49-F238E27FC236}">
                <a16:creationId xmlns:a16="http://schemas.microsoft.com/office/drawing/2014/main" id="{9CBD1B30-EB91-E024-6101-7A365540DEBA}"/>
              </a:ext>
            </a:extLst>
          </p:cNvPr>
          <p:cNvPicPr preferRelativeResize="0"/>
          <p:nvPr/>
        </p:nvPicPr>
        <p:blipFill>
          <a:blip r:embed="rId6">
            <a:alphaModFix/>
          </a:blip>
          <a:stretch>
            <a:fillRect/>
          </a:stretch>
        </p:blipFill>
        <p:spPr>
          <a:xfrm>
            <a:off x="354125" y="4617875"/>
            <a:ext cx="1723300" cy="434175"/>
          </a:xfrm>
          <a:prstGeom prst="rect">
            <a:avLst/>
          </a:prstGeom>
          <a:noFill/>
          <a:ln>
            <a:noFill/>
          </a:ln>
        </p:spPr>
      </p:pic>
    </p:spTree>
    <p:extLst>
      <p:ext uri="{BB962C8B-B14F-4D97-AF65-F5344CB8AC3E}">
        <p14:creationId xmlns:p14="http://schemas.microsoft.com/office/powerpoint/2010/main" val="3252217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pic>
        <p:nvPicPr>
          <p:cNvPr id="79" name="Google Shape;79;p19"/>
          <p:cNvPicPr preferRelativeResize="0"/>
          <p:nvPr/>
        </p:nvPicPr>
        <p:blipFill rotWithShape="1">
          <a:blip r:embed="rId3">
            <a:alphaModFix/>
          </a:blip>
          <a:srcRect/>
          <a:stretch/>
        </p:blipFill>
        <p:spPr>
          <a:xfrm>
            <a:off x="466725" y="0"/>
            <a:ext cx="2057400" cy="95250"/>
          </a:xfrm>
          <a:prstGeom prst="rect">
            <a:avLst/>
          </a:prstGeom>
          <a:noFill/>
          <a:ln>
            <a:noFill/>
          </a:ln>
        </p:spPr>
      </p:pic>
      <p:pic>
        <p:nvPicPr>
          <p:cNvPr id="80" name="Google Shape;80;p19"/>
          <p:cNvPicPr preferRelativeResize="0"/>
          <p:nvPr/>
        </p:nvPicPr>
        <p:blipFill rotWithShape="1">
          <a:blip r:embed="rId4">
            <a:alphaModFix/>
          </a:blip>
          <a:srcRect/>
          <a:stretch/>
        </p:blipFill>
        <p:spPr>
          <a:xfrm>
            <a:off x="0" y="5105101"/>
            <a:ext cx="9144000" cy="66025"/>
          </a:xfrm>
          <a:prstGeom prst="rect">
            <a:avLst/>
          </a:prstGeom>
          <a:noFill/>
          <a:ln>
            <a:noFill/>
          </a:ln>
        </p:spPr>
      </p:pic>
      <p:sp>
        <p:nvSpPr>
          <p:cNvPr id="87" name="Google Shape;87;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9pPr>
          </a:lstStyle>
          <a:p>
            <a:pPr defTabSz="914378"/>
            <a:fld id="{00000000-1234-1234-1234-123412341234}" type="slidenum">
              <a:rPr lang="en">
                <a:solidFill>
                  <a:srgbClr val="595959"/>
                </a:solidFill>
              </a:rPr>
              <a:pPr defTabSz="914378"/>
              <a:t>2</a:t>
            </a:fld>
            <a:endParaRPr>
              <a:solidFill>
                <a:srgbClr val="595959"/>
              </a:solidFill>
            </a:endParaRPr>
          </a:p>
        </p:txBody>
      </p:sp>
      <p:pic>
        <p:nvPicPr>
          <p:cNvPr id="1026" name="Picture 2">
            <a:extLst>
              <a:ext uri="{FF2B5EF4-FFF2-40B4-BE49-F238E27FC236}">
                <a16:creationId xmlns:a16="http://schemas.microsoft.com/office/drawing/2014/main" id="{D5E4CA83-C11B-5E0A-8106-8BC716BC080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39666" y="1533778"/>
            <a:ext cx="3604334" cy="3604334"/>
          </a:xfrm>
          <a:prstGeom prst="rect">
            <a:avLst/>
          </a:prstGeom>
          <a:noFill/>
          <a:extLst>
            <a:ext uri="{909E8E84-426E-40DD-AFC4-6F175D3DCCD1}">
              <a14:hiddenFill xmlns:a14="http://schemas.microsoft.com/office/drawing/2010/main">
                <a:solidFill>
                  <a:srgbClr val="FFFFFF"/>
                </a:solidFill>
              </a14:hiddenFill>
            </a:ext>
          </a:extLst>
        </p:spPr>
      </p:pic>
      <p:pic>
        <p:nvPicPr>
          <p:cNvPr id="5" name="Google Shape;164;p25">
            <a:extLst>
              <a:ext uri="{FF2B5EF4-FFF2-40B4-BE49-F238E27FC236}">
                <a16:creationId xmlns:a16="http://schemas.microsoft.com/office/drawing/2014/main" id="{A6B1D59B-C90E-7614-135D-86A028112455}"/>
              </a:ext>
            </a:extLst>
          </p:cNvPr>
          <p:cNvPicPr preferRelativeResize="0"/>
          <p:nvPr/>
        </p:nvPicPr>
        <p:blipFill rotWithShape="1">
          <a:blip r:embed="rId6">
            <a:alphaModFix/>
          </a:blip>
          <a:srcRect/>
          <a:stretch/>
        </p:blipFill>
        <p:spPr>
          <a:xfrm>
            <a:off x="354126" y="4617875"/>
            <a:ext cx="1723300" cy="434175"/>
          </a:xfrm>
          <a:prstGeom prst="rect">
            <a:avLst/>
          </a:prstGeom>
          <a:noFill/>
          <a:ln>
            <a:noFill/>
          </a:ln>
        </p:spPr>
      </p:pic>
      <p:sp>
        <p:nvSpPr>
          <p:cNvPr id="2" name="Google Shape;64;p14">
            <a:extLst>
              <a:ext uri="{FF2B5EF4-FFF2-40B4-BE49-F238E27FC236}">
                <a16:creationId xmlns:a16="http://schemas.microsoft.com/office/drawing/2014/main" id="{D60E81B8-ED0C-2D24-F3BF-6AF18F47DABE}"/>
              </a:ext>
            </a:extLst>
          </p:cNvPr>
          <p:cNvSpPr txBox="1"/>
          <p:nvPr/>
        </p:nvSpPr>
        <p:spPr>
          <a:xfrm>
            <a:off x="466725" y="795682"/>
            <a:ext cx="7398300" cy="91230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a:lstStyle>
          <a:p>
            <a:pPr>
              <a:lnSpc>
                <a:spcPct val="90000"/>
              </a:lnSpc>
            </a:pPr>
            <a:r>
              <a:rPr lang="en" sz="4800" b="1" dirty="0">
                <a:solidFill>
                  <a:schemeClr val="tx1"/>
                </a:solidFill>
              </a:rPr>
              <a:t>Returnship Onboarding:</a:t>
            </a:r>
            <a:endParaRPr sz="4800" b="1" dirty="0">
              <a:solidFill>
                <a:schemeClr val="tx1"/>
              </a:solidFill>
            </a:endParaRPr>
          </a:p>
        </p:txBody>
      </p:sp>
      <p:sp>
        <p:nvSpPr>
          <p:cNvPr id="4" name="Google Shape;65;p14">
            <a:extLst>
              <a:ext uri="{FF2B5EF4-FFF2-40B4-BE49-F238E27FC236}">
                <a16:creationId xmlns:a16="http://schemas.microsoft.com/office/drawing/2014/main" id="{E69D73D3-B88E-3D3C-EA61-CEBDA85445B1}"/>
              </a:ext>
            </a:extLst>
          </p:cNvPr>
          <p:cNvSpPr txBox="1"/>
          <p:nvPr/>
        </p:nvSpPr>
        <p:spPr>
          <a:xfrm>
            <a:off x="466725" y="1740016"/>
            <a:ext cx="6262200" cy="117930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a:lstStyle>
          <a:p>
            <a:pPr>
              <a:lnSpc>
                <a:spcPct val="90000"/>
              </a:lnSpc>
            </a:pPr>
            <a:r>
              <a:rPr lang="en" sz="2600" dirty="0">
                <a:solidFill>
                  <a:schemeClr val="tx1"/>
                </a:solidFill>
              </a:rPr>
              <a:t>Setting Expectations and </a:t>
            </a:r>
          </a:p>
          <a:p>
            <a:pPr>
              <a:lnSpc>
                <a:spcPct val="90000"/>
              </a:lnSpc>
            </a:pPr>
            <a:r>
              <a:rPr lang="en" sz="2600" dirty="0">
                <a:solidFill>
                  <a:schemeClr val="tx1"/>
                </a:solidFill>
              </a:rPr>
              <a:t>Giving Feedback</a:t>
            </a:r>
            <a:endParaRPr sz="2600" dirty="0">
              <a:solidFill>
                <a:schemeClr val="tx1"/>
              </a:solidFill>
            </a:endParaRPr>
          </a:p>
        </p:txBody>
      </p:sp>
    </p:spTree>
    <p:extLst>
      <p:ext uri="{BB962C8B-B14F-4D97-AF65-F5344CB8AC3E}">
        <p14:creationId xmlns:p14="http://schemas.microsoft.com/office/powerpoint/2010/main" val="8825125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20</a:t>
            </a:fld>
            <a:endParaRPr/>
          </a:p>
        </p:txBody>
      </p:sp>
      <p:sp>
        <p:nvSpPr>
          <p:cNvPr id="107" name="Google Shape;107;p18"/>
          <p:cNvSpPr txBox="1"/>
          <p:nvPr/>
        </p:nvSpPr>
        <p:spPr>
          <a:xfrm>
            <a:off x="3662978" y="1777950"/>
            <a:ext cx="4499100" cy="1587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r>
              <a:rPr lang="en" sz="4800" b="1" dirty="0">
                <a:solidFill>
                  <a:schemeClr val="tx1"/>
                </a:solidFill>
              </a:rPr>
              <a:t>Q&amp;A</a:t>
            </a:r>
            <a:endParaRPr sz="4800" b="1" dirty="0">
              <a:solidFill>
                <a:schemeClr val="tx1"/>
              </a:solidFill>
            </a:endParaRPr>
          </a:p>
        </p:txBody>
      </p:sp>
      <p:pic>
        <p:nvPicPr>
          <p:cNvPr id="3" name="Google Shape;73;p15">
            <a:extLst>
              <a:ext uri="{FF2B5EF4-FFF2-40B4-BE49-F238E27FC236}">
                <a16:creationId xmlns:a16="http://schemas.microsoft.com/office/drawing/2014/main" id="{05EED842-FAE2-3E5C-7CF6-06E7FF004BEF}"/>
              </a:ext>
            </a:extLst>
          </p:cNvPr>
          <p:cNvPicPr preferRelativeResize="0"/>
          <p:nvPr/>
        </p:nvPicPr>
        <p:blipFill>
          <a:blip r:embed="rId3">
            <a:alphaModFix/>
          </a:blip>
          <a:stretch>
            <a:fillRect/>
          </a:stretch>
        </p:blipFill>
        <p:spPr>
          <a:xfrm>
            <a:off x="354125" y="4617875"/>
            <a:ext cx="1723300" cy="434175"/>
          </a:xfrm>
          <a:prstGeom prst="rect">
            <a:avLst/>
          </a:prstGeom>
          <a:noFill/>
          <a:ln>
            <a:noFill/>
          </a:ln>
        </p:spPr>
      </p:pic>
    </p:spTree>
    <p:extLst>
      <p:ext uri="{BB962C8B-B14F-4D97-AF65-F5344CB8AC3E}">
        <p14:creationId xmlns:p14="http://schemas.microsoft.com/office/powerpoint/2010/main" val="3230212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Graphical user interface, text, application, email&#10;&#10;Description automatically generated">
            <a:extLst>
              <a:ext uri="{FF2B5EF4-FFF2-40B4-BE49-F238E27FC236}">
                <a16:creationId xmlns:a16="http://schemas.microsoft.com/office/drawing/2014/main" id="{4B23AB7F-F063-65F8-DC14-E2EC46B14FC9}"/>
              </a:ext>
            </a:extLst>
          </p:cNvPr>
          <p:cNvPicPr>
            <a:picLocks noChangeAspect="1"/>
          </p:cNvPicPr>
          <p:nvPr/>
        </p:nvPicPr>
        <p:blipFill rotWithShape="1">
          <a:blip r:embed="rId2">
            <a:extLst>
              <a:ext uri="{28A0092B-C50C-407E-A947-70E740481C1C}">
                <a14:useLocalDpi xmlns:a14="http://schemas.microsoft.com/office/drawing/2010/main" val="0"/>
              </a:ext>
            </a:extLst>
          </a:blip>
          <a:srcRect b="25092"/>
          <a:stretch/>
        </p:blipFill>
        <p:spPr>
          <a:xfrm>
            <a:off x="0" y="645295"/>
            <a:ext cx="9144000" cy="3852909"/>
          </a:xfrm>
          <a:prstGeom prst="rect">
            <a:avLst/>
          </a:prstGeom>
        </p:spPr>
      </p:pic>
      <p:pic>
        <p:nvPicPr>
          <p:cNvPr id="5" name="Google Shape;85;p16">
            <a:extLst>
              <a:ext uri="{FF2B5EF4-FFF2-40B4-BE49-F238E27FC236}">
                <a16:creationId xmlns:a16="http://schemas.microsoft.com/office/drawing/2014/main" id="{213C5642-45DC-314D-0628-9F02E6600D14}"/>
              </a:ext>
            </a:extLst>
          </p:cNvPr>
          <p:cNvPicPr preferRelativeResize="0"/>
          <p:nvPr/>
        </p:nvPicPr>
        <p:blipFill>
          <a:blip r:embed="rId3">
            <a:alphaModFix/>
          </a:blip>
          <a:stretch>
            <a:fillRect/>
          </a:stretch>
        </p:blipFill>
        <p:spPr>
          <a:xfrm>
            <a:off x="115410" y="4707608"/>
            <a:ext cx="1723300" cy="438912"/>
          </a:xfrm>
          <a:prstGeom prst="rect">
            <a:avLst/>
          </a:prstGeom>
          <a:noFill/>
          <a:ln>
            <a:noFill/>
          </a:ln>
        </p:spPr>
      </p:pic>
      <p:pic>
        <p:nvPicPr>
          <p:cNvPr id="6" name="Google Shape;72;p15">
            <a:extLst>
              <a:ext uri="{FF2B5EF4-FFF2-40B4-BE49-F238E27FC236}">
                <a16:creationId xmlns:a16="http://schemas.microsoft.com/office/drawing/2014/main" id="{0BED19B7-C084-F577-3690-750A0418F048}"/>
              </a:ext>
            </a:extLst>
          </p:cNvPr>
          <p:cNvPicPr preferRelativeResize="0"/>
          <p:nvPr/>
        </p:nvPicPr>
        <p:blipFill>
          <a:blip r:embed="rId4">
            <a:alphaModFix/>
          </a:blip>
          <a:stretch>
            <a:fillRect/>
          </a:stretch>
        </p:blipFill>
        <p:spPr>
          <a:xfrm>
            <a:off x="0" y="5105100"/>
            <a:ext cx="9144000" cy="66025"/>
          </a:xfrm>
          <a:prstGeom prst="rect">
            <a:avLst/>
          </a:prstGeom>
          <a:noFill/>
          <a:ln>
            <a:noFill/>
          </a:ln>
        </p:spPr>
      </p:pic>
    </p:spTree>
    <p:extLst>
      <p:ext uri="{BB962C8B-B14F-4D97-AF65-F5344CB8AC3E}">
        <p14:creationId xmlns:p14="http://schemas.microsoft.com/office/powerpoint/2010/main" val="1615542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pic>
        <p:nvPicPr>
          <p:cNvPr id="79" name="Google Shape;79;p19"/>
          <p:cNvPicPr preferRelativeResize="0"/>
          <p:nvPr/>
        </p:nvPicPr>
        <p:blipFill rotWithShape="1">
          <a:blip r:embed="rId3">
            <a:alphaModFix/>
          </a:blip>
          <a:srcRect/>
          <a:stretch/>
        </p:blipFill>
        <p:spPr>
          <a:xfrm>
            <a:off x="466725" y="0"/>
            <a:ext cx="2057400" cy="95250"/>
          </a:xfrm>
          <a:prstGeom prst="rect">
            <a:avLst/>
          </a:prstGeom>
          <a:noFill/>
          <a:ln>
            <a:noFill/>
          </a:ln>
        </p:spPr>
      </p:pic>
      <p:pic>
        <p:nvPicPr>
          <p:cNvPr id="80" name="Google Shape;80;p19"/>
          <p:cNvPicPr preferRelativeResize="0"/>
          <p:nvPr/>
        </p:nvPicPr>
        <p:blipFill rotWithShape="1">
          <a:blip r:embed="rId4">
            <a:alphaModFix/>
          </a:blip>
          <a:srcRect/>
          <a:stretch/>
        </p:blipFill>
        <p:spPr>
          <a:xfrm>
            <a:off x="0" y="5105101"/>
            <a:ext cx="9144000" cy="66025"/>
          </a:xfrm>
          <a:prstGeom prst="rect">
            <a:avLst/>
          </a:prstGeom>
          <a:noFill/>
          <a:ln>
            <a:noFill/>
          </a:ln>
        </p:spPr>
      </p:pic>
      <p:sp>
        <p:nvSpPr>
          <p:cNvPr id="87" name="Google Shape;87;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9pPr>
          </a:lstStyle>
          <a:p>
            <a:pPr marL="0" lvl="0" indent="0" algn="r" rtl="0">
              <a:lnSpc>
                <a:spcPct val="100000"/>
              </a:lnSpc>
              <a:spcBef>
                <a:spcPts val="0"/>
              </a:spcBef>
              <a:spcAft>
                <a:spcPts val="0"/>
              </a:spcAft>
              <a:buSzPts val="1000"/>
              <a:buNone/>
            </a:pPr>
            <a:fld id="{00000000-1234-1234-1234-123412341234}" type="slidenum">
              <a:rPr lang="en"/>
              <a:pPr marL="0" lvl="0" indent="0" algn="r" rtl="0">
                <a:lnSpc>
                  <a:spcPct val="100000"/>
                </a:lnSpc>
                <a:spcBef>
                  <a:spcPts val="0"/>
                </a:spcBef>
                <a:spcAft>
                  <a:spcPts val="0"/>
                </a:spcAft>
                <a:buSzPts val="1000"/>
                <a:buNone/>
              </a:pPr>
              <a:t>4</a:t>
            </a:fld>
            <a:endParaRPr/>
          </a:p>
        </p:txBody>
      </p:sp>
      <p:pic>
        <p:nvPicPr>
          <p:cNvPr id="5" name="Google Shape;164;p25">
            <a:extLst>
              <a:ext uri="{FF2B5EF4-FFF2-40B4-BE49-F238E27FC236}">
                <a16:creationId xmlns:a16="http://schemas.microsoft.com/office/drawing/2014/main" id="{A6B1D59B-C90E-7614-135D-86A028112455}"/>
              </a:ext>
            </a:extLst>
          </p:cNvPr>
          <p:cNvPicPr preferRelativeResize="0"/>
          <p:nvPr/>
        </p:nvPicPr>
        <p:blipFill rotWithShape="1">
          <a:blip r:embed="rId5">
            <a:alphaModFix/>
          </a:blip>
          <a:srcRect/>
          <a:stretch/>
        </p:blipFill>
        <p:spPr>
          <a:xfrm>
            <a:off x="354126" y="4617875"/>
            <a:ext cx="1723300" cy="434175"/>
          </a:xfrm>
          <a:prstGeom prst="rect">
            <a:avLst/>
          </a:prstGeom>
          <a:noFill/>
          <a:ln>
            <a:noFill/>
          </a:ln>
        </p:spPr>
      </p:pic>
      <p:sp>
        <p:nvSpPr>
          <p:cNvPr id="2" name="Google Shape;422;p17">
            <a:extLst>
              <a:ext uri="{FF2B5EF4-FFF2-40B4-BE49-F238E27FC236}">
                <a16:creationId xmlns:a16="http://schemas.microsoft.com/office/drawing/2014/main" id="{60E07C60-0D89-D55D-B09B-C7CBC184F3B3}"/>
              </a:ext>
            </a:extLst>
          </p:cNvPr>
          <p:cNvSpPr txBox="1">
            <a:spLocks/>
          </p:cNvSpPr>
          <p:nvPr/>
        </p:nvSpPr>
        <p:spPr>
          <a:xfrm>
            <a:off x="466725" y="62787"/>
            <a:ext cx="6357051" cy="857250"/>
          </a:xfrm>
          <a:prstGeom prst="rect">
            <a:avLst/>
          </a:prstGeom>
          <a:noFill/>
          <a:ln>
            <a:noFill/>
          </a:ln>
        </p:spPr>
        <p:txBody>
          <a:bodyPr spcFirstLastPara="1" wrap="square" lIns="68569" tIns="34275" rIns="68569" bIns="34275"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a:lstStyle>
          <a:p>
            <a:pPr algn="l">
              <a:buSzPts val="1400"/>
            </a:pPr>
            <a:r>
              <a:rPr lang="en-US" sz="3200" b="1" dirty="0">
                <a:solidFill>
                  <a:schemeClr val="tx1"/>
                </a:solidFill>
              </a:rPr>
              <a:t>Manager and Mentor Training </a:t>
            </a:r>
            <a:endParaRPr lang="en-US" sz="900" b="1" dirty="0">
              <a:solidFill>
                <a:schemeClr val="tx1"/>
              </a:solidFill>
            </a:endParaRPr>
          </a:p>
        </p:txBody>
      </p:sp>
      <p:sp>
        <p:nvSpPr>
          <p:cNvPr id="3" name="Google Shape;461;p19">
            <a:extLst>
              <a:ext uri="{FF2B5EF4-FFF2-40B4-BE49-F238E27FC236}">
                <a16:creationId xmlns:a16="http://schemas.microsoft.com/office/drawing/2014/main" id="{74A1FE43-A91C-01D2-CA48-91F4BB02699B}"/>
              </a:ext>
            </a:extLst>
          </p:cNvPr>
          <p:cNvSpPr/>
          <p:nvPr/>
        </p:nvSpPr>
        <p:spPr>
          <a:xfrm>
            <a:off x="770351" y="1071741"/>
            <a:ext cx="7946903" cy="3023874"/>
          </a:xfrm>
          <a:prstGeom prst="rect">
            <a:avLst/>
          </a:prstGeom>
          <a:noFill/>
          <a:ln>
            <a:noFill/>
          </a:ln>
        </p:spPr>
        <p:txBody>
          <a:bodyPr spcFirstLastPara="1" wrap="square" lIns="68569" tIns="34275" rIns="68569" bIns="34275"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a:lstStyle>
          <a:p>
            <a:pPr defTabSz="685783">
              <a:buClrTx/>
              <a:defRPr/>
            </a:pPr>
            <a:r>
              <a:rPr lang="en-US" sz="1650" b="1" dirty="0">
                <a:solidFill>
                  <a:schemeClr val="tx1"/>
                </a:solidFill>
              </a:rPr>
              <a:t>Prior to returner start date</a:t>
            </a:r>
            <a:endParaRPr lang="en-US" sz="1650" dirty="0">
              <a:solidFill>
                <a:schemeClr val="tx1"/>
              </a:solidFill>
            </a:endParaRPr>
          </a:p>
          <a:p>
            <a:pPr marL="285750" indent="-285750" defTabSz="685783">
              <a:buClrTx/>
              <a:buFont typeface="Arial" panose="020B0604020202020204" pitchFamily="34" charset="0"/>
              <a:buChar char="•"/>
              <a:defRPr/>
            </a:pPr>
            <a:r>
              <a:rPr lang="en-US" sz="1650" dirty="0">
                <a:solidFill>
                  <a:schemeClr val="tx1"/>
                </a:solidFill>
              </a:rPr>
              <a:t>Onboarding for success</a:t>
            </a:r>
          </a:p>
          <a:p>
            <a:pPr marL="628641" lvl="1" indent="-285750" defTabSz="685783">
              <a:buClrTx/>
              <a:buFont typeface="Arial" panose="020B0604020202020204" pitchFamily="34" charset="0"/>
              <a:buChar char="•"/>
              <a:defRPr/>
            </a:pPr>
            <a:r>
              <a:rPr lang="en-US" sz="1650" dirty="0">
                <a:solidFill>
                  <a:schemeClr val="tx1"/>
                </a:solidFill>
              </a:rPr>
              <a:t>Setting clear job expectations</a:t>
            </a:r>
          </a:p>
          <a:p>
            <a:pPr marL="628641" lvl="1" indent="-285750" defTabSz="685783">
              <a:buClrTx/>
              <a:buFont typeface="Arial" panose="020B0604020202020204" pitchFamily="34" charset="0"/>
              <a:buChar char="•"/>
              <a:defRPr/>
            </a:pPr>
            <a:r>
              <a:rPr lang="en-US" sz="1650" dirty="0">
                <a:solidFill>
                  <a:schemeClr val="tx1"/>
                </a:solidFill>
              </a:rPr>
              <a:t>Fostering an inclusive and supportive team dynamic</a:t>
            </a:r>
          </a:p>
          <a:p>
            <a:pPr marL="285750" indent="-285750" defTabSz="685783">
              <a:buClrTx/>
              <a:buFont typeface="Arial" panose="020B0604020202020204" pitchFamily="34" charset="0"/>
              <a:buChar char="•"/>
              <a:defRPr/>
            </a:pPr>
            <a:r>
              <a:rPr lang="en-US" sz="1650" dirty="0">
                <a:solidFill>
                  <a:schemeClr val="tx1"/>
                </a:solidFill>
              </a:rPr>
              <a:t>Giving feedback and what kind of feedback is appropriate as returners ramp up?</a:t>
            </a:r>
          </a:p>
          <a:p>
            <a:pPr marL="628641" lvl="1" indent="-285750" defTabSz="685783">
              <a:buClrTx/>
              <a:buFont typeface="Arial" panose="020B0604020202020204" pitchFamily="34" charset="0"/>
              <a:buChar char="•"/>
              <a:defRPr/>
            </a:pPr>
            <a:r>
              <a:rPr lang="en-US" sz="1650" dirty="0">
                <a:solidFill>
                  <a:schemeClr val="tx1"/>
                </a:solidFill>
              </a:rPr>
              <a:t>Leveraging mentors and available L&amp;D programming</a:t>
            </a:r>
          </a:p>
          <a:p>
            <a:pPr marL="285750" indent="-285750" defTabSz="685783">
              <a:buClrTx/>
              <a:buFont typeface="Arial" panose="020B0604020202020204" pitchFamily="34" charset="0"/>
              <a:buChar char="•"/>
              <a:defRPr/>
            </a:pPr>
            <a:endParaRPr lang="en-US" sz="1650" b="1" dirty="0">
              <a:solidFill>
                <a:schemeClr val="tx1"/>
              </a:solidFill>
            </a:endParaRPr>
          </a:p>
          <a:p>
            <a:pPr defTabSz="685783">
              <a:buClrTx/>
              <a:defRPr/>
            </a:pPr>
            <a:r>
              <a:rPr lang="en-US" sz="1650" b="1" dirty="0">
                <a:solidFill>
                  <a:schemeClr val="tx1"/>
                </a:solidFill>
              </a:rPr>
              <a:t>Midpoint of program</a:t>
            </a:r>
            <a:endParaRPr lang="en-US" sz="1650" dirty="0">
              <a:solidFill>
                <a:schemeClr val="tx1"/>
              </a:solidFill>
            </a:endParaRPr>
          </a:p>
          <a:p>
            <a:pPr marL="285750" indent="-285750" defTabSz="685783">
              <a:buClrTx/>
              <a:buFont typeface="Arial" panose="020B0604020202020204" pitchFamily="34" charset="0"/>
              <a:buChar char="•"/>
              <a:defRPr/>
            </a:pPr>
            <a:r>
              <a:rPr lang="en-US" sz="1650" dirty="0">
                <a:solidFill>
                  <a:schemeClr val="tx1"/>
                </a:solidFill>
              </a:rPr>
              <a:t>Prepare for formal review at midpoint </a:t>
            </a:r>
          </a:p>
          <a:p>
            <a:pPr marL="285750" indent="-285750" defTabSz="685783">
              <a:buClrTx/>
              <a:buFont typeface="Arial" panose="020B0604020202020204" pitchFamily="34" charset="0"/>
              <a:buChar char="•"/>
              <a:defRPr/>
            </a:pPr>
            <a:r>
              <a:rPr lang="en-US" sz="1650" dirty="0">
                <a:solidFill>
                  <a:schemeClr val="tx1"/>
                </a:solidFill>
              </a:rPr>
              <a:t>Assessing performance and long-term potential</a:t>
            </a:r>
          </a:p>
          <a:p>
            <a:pPr marL="0" marR="0" lvl="0" indent="0" algn="l" rtl="0">
              <a:lnSpc>
                <a:spcPct val="100000"/>
              </a:lnSpc>
              <a:spcBef>
                <a:spcPts val="0"/>
              </a:spcBef>
              <a:spcAft>
                <a:spcPts val="0"/>
              </a:spcAft>
              <a:buClr>
                <a:schemeClr val="dk1"/>
              </a:buClr>
              <a:buSzPts val="1800"/>
              <a:buFont typeface="Arial"/>
              <a:buNone/>
            </a:pPr>
            <a:endParaRPr sz="1350" b="0" i="0" u="none" strike="noStrike" cap="none" dirty="0">
              <a:solidFill>
                <a:schemeClr val="tx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350" b="0" i="0" u="none" strike="noStrike" cap="none"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1712398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pic>
        <p:nvPicPr>
          <p:cNvPr id="79" name="Google Shape;79;p19"/>
          <p:cNvPicPr preferRelativeResize="0"/>
          <p:nvPr/>
        </p:nvPicPr>
        <p:blipFill rotWithShape="1">
          <a:blip r:embed="rId3">
            <a:alphaModFix/>
          </a:blip>
          <a:srcRect/>
          <a:stretch/>
        </p:blipFill>
        <p:spPr>
          <a:xfrm>
            <a:off x="466725" y="0"/>
            <a:ext cx="2057400" cy="95250"/>
          </a:xfrm>
          <a:prstGeom prst="rect">
            <a:avLst/>
          </a:prstGeom>
          <a:noFill/>
          <a:ln>
            <a:noFill/>
          </a:ln>
        </p:spPr>
      </p:pic>
      <p:pic>
        <p:nvPicPr>
          <p:cNvPr id="80" name="Google Shape;80;p19"/>
          <p:cNvPicPr preferRelativeResize="0"/>
          <p:nvPr/>
        </p:nvPicPr>
        <p:blipFill rotWithShape="1">
          <a:blip r:embed="rId4">
            <a:alphaModFix/>
          </a:blip>
          <a:srcRect/>
          <a:stretch/>
        </p:blipFill>
        <p:spPr>
          <a:xfrm>
            <a:off x="0" y="5105101"/>
            <a:ext cx="9144000" cy="66025"/>
          </a:xfrm>
          <a:prstGeom prst="rect">
            <a:avLst/>
          </a:prstGeom>
          <a:noFill/>
          <a:ln>
            <a:noFill/>
          </a:ln>
        </p:spPr>
      </p:pic>
      <p:sp>
        <p:nvSpPr>
          <p:cNvPr id="87" name="Google Shape;87;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9pPr>
          </a:lstStyle>
          <a:p>
            <a:pPr marL="0" lvl="0" indent="0" algn="r" rtl="0">
              <a:lnSpc>
                <a:spcPct val="100000"/>
              </a:lnSpc>
              <a:spcBef>
                <a:spcPts val="0"/>
              </a:spcBef>
              <a:spcAft>
                <a:spcPts val="0"/>
              </a:spcAft>
              <a:buSzPts val="1000"/>
              <a:buNone/>
            </a:pPr>
            <a:fld id="{00000000-1234-1234-1234-123412341234}" type="slidenum">
              <a:rPr lang="en"/>
              <a:pPr marL="0" lvl="0" indent="0" algn="r" rtl="0">
                <a:lnSpc>
                  <a:spcPct val="100000"/>
                </a:lnSpc>
                <a:spcBef>
                  <a:spcPts val="0"/>
                </a:spcBef>
                <a:spcAft>
                  <a:spcPts val="0"/>
                </a:spcAft>
                <a:buSzPts val="1000"/>
                <a:buNone/>
              </a:pPr>
              <a:t>5</a:t>
            </a:fld>
            <a:endParaRPr/>
          </a:p>
        </p:txBody>
      </p:sp>
      <p:pic>
        <p:nvPicPr>
          <p:cNvPr id="1026" name="Picture 2">
            <a:extLst>
              <a:ext uri="{FF2B5EF4-FFF2-40B4-BE49-F238E27FC236}">
                <a16:creationId xmlns:a16="http://schemas.microsoft.com/office/drawing/2014/main" id="{D5E4CA83-C11B-5E0A-8106-8BC716BC080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39666" y="1533778"/>
            <a:ext cx="3604334" cy="3604334"/>
          </a:xfrm>
          <a:prstGeom prst="rect">
            <a:avLst/>
          </a:prstGeom>
          <a:noFill/>
          <a:extLst>
            <a:ext uri="{909E8E84-426E-40DD-AFC4-6F175D3DCCD1}">
              <a14:hiddenFill xmlns:a14="http://schemas.microsoft.com/office/drawing/2010/main">
                <a:solidFill>
                  <a:srgbClr val="FFFFFF"/>
                </a:solidFill>
              </a14:hiddenFill>
            </a:ext>
          </a:extLst>
        </p:spPr>
      </p:pic>
      <p:pic>
        <p:nvPicPr>
          <p:cNvPr id="5" name="Google Shape;164;p25">
            <a:extLst>
              <a:ext uri="{FF2B5EF4-FFF2-40B4-BE49-F238E27FC236}">
                <a16:creationId xmlns:a16="http://schemas.microsoft.com/office/drawing/2014/main" id="{A6B1D59B-C90E-7614-135D-86A028112455}"/>
              </a:ext>
            </a:extLst>
          </p:cNvPr>
          <p:cNvPicPr preferRelativeResize="0"/>
          <p:nvPr/>
        </p:nvPicPr>
        <p:blipFill rotWithShape="1">
          <a:blip r:embed="rId6">
            <a:alphaModFix/>
          </a:blip>
          <a:srcRect/>
          <a:stretch/>
        </p:blipFill>
        <p:spPr>
          <a:xfrm>
            <a:off x="354126" y="4617875"/>
            <a:ext cx="1723300" cy="434175"/>
          </a:xfrm>
          <a:prstGeom prst="rect">
            <a:avLst/>
          </a:prstGeom>
          <a:noFill/>
          <a:ln>
            <a:noFill/>
          </a:ln>
        </p:spPr>
      </p:pic>
      <p:sp>
        <p:nvSpPr>
          <p:cNvPr id="4" name="Google Shape;351;p10">
            <a:extLst>
              <a:ext uri="{FF2B5EF4-FFF2-40B4-BE49-F238E27FC236}">
                <a16:creationId xmlns:a16="http://schemas.microsoft.com/office/drawing/2014/main" id="{3A215059-2444-144B-A470-B2E9DC010D1D}"/>
              </a:ext>
            </a:extLst>
          </p:cNvPr>
          <p:cNvSpPr txBox="1">
            <a:spLocks/>
          </p:cNvSpPr>
          <p:nvPr/>
        </p:nvSpPr>
        <p:spPr>
          <a:xfrm>
            <a:off x="620822" y="47625"/>
            <a:ext cx="7556500" cy="2510946"/>
          </a:xfrm>
          <a:prstGeom prst="rect">
            <a:avLst/>
          </a:prstGeom>
          <a:noFill/>
          <a:ln>
            <a:noFill/>
          </a:ln>
        </p:spPr>
        <p:txBody>
          <a:bodyPr spcFirstLastPara="1" wrap="square" lIns="68569" tIns="34275" rIns="68569" bIns="34275"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a:lstStyle>
          <a:p>
            <a:pPr>
              <a:buClr>
                <a:srgbClr val="000000"/>
              </a:buClr>
              <a:buSzPts val="1400"/>
            </a:pPr>
            <a:r>
              <a:rPr lang="en-US" sz="6000" b="1" i="1" dirty="0">
                <a:solidFill>
                  <a:schemeClr val="tx1"/>
                </a:solidFill>
              </a:rPr>
              <a:t>The Onboarding</a:t>
            </a:r>
          </a:p>
          <a:p>
            <a:pPr>
              <a:buClr>
                <a:srgbClr val="000000"/>
              </a:buClr>
              <a:buSzPts val="1400"/>
            </a:pPr>
            <a:r>
              <a:rPr lang="en-US" sz="6000" b="1" i="1" dirty="0">
                <a:solidFill>
                  <a:schemeClr val="tx1"/>
                </a:solidFill>
              </a:rPr>
              <a:t>Process</a:t>
            </a:r>
            <a:endParaRPr lang="en-US" sz="788" dirty="0">
              <a:solidFill>
                <a:schemeClr val="tx1"/>
              </a:solidFill>
            </a:endParaRPr>
          </a:p>
        </p:txBody>
      </p:sp>
    </p:spTree>
    <p:extLst>
      <p:ext uri="{BB962C8B-B14F-4D97-AF65-F5344CB8AC3E}">
        <p14:creationId xmlns:p14="http://schemas.microsoft.com/office/powerpoint/2010/main" val="3241857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285750" indent="-285750">
              <a:buClrTx/>
              <a:buFont typeface="Arial" panose="020B0604020202020204" pitchFamily="34" charset="0"/>
              <a:buChar char="•"/>
            </a:pPr>
            <a:r>
              <a:rPr lang="en-US" dirty="0">
                <a:solidFill>
                  <a:schemeClr val="tx1"/>
                </a:solidFill>
              </a:rPr>
              <a:t>Take time to consider what needs to be true for you to convert your returner to full-time</a:t>
            </a:r>
          </a:p>
          <a:p>
            <a:pPr marL="285750" indent="-285750">
              <a:buClrTx/>
              <a:buFont typeface="Arial" panose="020B0604020202020204" pitchFamily="34" charset="0"/>
              <a:buChar char="•"/>
            </a:pPr>
            <a:r>
              <a:rPr lang="en-US" dirty="0">
                <a:solidFill>
                  <a:schemeClr val="tx1"/>
                </a:solidFill>
              </a:rPr>
              <a:t>Look at the calendar </a:t>
            </a:r>
          </a:p>
          <a:p>
            <a:pPr lvl="1">
              <a:buClrTx/>
              <a:buFont typeface="Arial" panose="020B0604020202020204" pitchFamily="34" charset="0"/>
              <a:buChar char="•"/>
            </a:pPr>
            <a:r>
              <a:rPr lang="en-US" dirty="0">
                <a:solidFill>
                  <a:schemeClr val="tx1"/>
                </a:solidFill>
              </a:rPr>
              <a:t>Set milestones and have regular check-in conversations</a:t>
            </a:r>
          </a:p>
          <a:p>
            <a:pPr lvl="1">
              <a:buClrTx/>
              <a:buFont typeface="Arial" panose="020B0604020202020204" pitchFamily="34" charset="0"/>
              <a:buChar char="•"/>
            </a:pPr>
            <a:r>
              <a:rPr lang="en-US" dirty="0">
                <a:solidFill>
                  <a:schemeClr val="tx1"/>
                </a:solidFill>
              </a:rPr>
              <a:t>16 weeks goes fast!</a:t>
            </a:r>
          </a:p>
          <a:p>
            <a:pPr marL="285750" indent="-285750">
              <a:buClrTx/>
              <a:buFont typeface="Arial" panose="020B0604020202020204" pitchFamily="34" charset="0"/>
              <a:buChar char="•"/>
            </a:pPr>
            <a:r>
              <a:rPr lang="en-US" dirty="0">
                <a:solidFill>
                  <a:schemeClr val="tx1"/>
                </a:solidFill>
              </a:rPr>
              <a:t>Think about what will make this experience valuable to your returner</a:t>
            </a:r>
          </a:p>
          <a:p>
            <a:pPr marL="285750" indent="-285750">
              <a:buClrTx/>
              <a:buFont typeface="Arial" panose="020B0604020202020204" pitchFamily="34" charset="0"/>
              <a:buChar char="•"/>
            </a:pPr>
            <a:r>
              <a:rPr lang="en-US" dirty="0">
                <a:solidFill>
                  <a:schemeClr val="tx1"/>
                </a:solidFill>
              </a:rPr>
              <a:t>What support do they need as they ramp up?</a:t>
            </a:r>
          </a:p>
          <a:p>
            <a:pPr lvl="1">
              <a:buClrTx/>
              <a:buFont typeface="Arial" panose="020B0604020202020204" pitchFamily="34" charset="0"/>
              <a:buChar char="•"/>
            </a:pPr>
            <a:r>
              <a:rPr lang="en-US" dirty="0">
                <a:solidFill>
                  <a:schemeClr val="tx1"/>
                </a:solidFill>
              </a:rPr>
              <a:t>Meaningful work opportunities: what would they do in the role if hired full time?</a:t>
            </a:r>
          </a:p>
          <a:p>
            <a:pPr lvl="1">
              <a:buClrTx/>
              <a:buFont typeface="Arial" panose="020B0604020202020204" pitchFamily="34" charset="0"/>
              <a:buChar char="•"/>
            </a:pPr>
            <a:r>
              <a:rPr lang="en-US" dirty="0">
                <a:solidFill>
                  <a:schemeClr val="tx1"/>
                </a:solidFill>
              </a:rPr>
              <a:t>Feedback: How can you help your returner reach their max potential?</a:t>
            </a:r>
          </a:p>
          <a:p>
            <a:pPr lvl="1">
              <a:buClrTx/>
              <a:buFont typeface="Arial" panose="020B0604020202020204" pitchFamily="34" charset="0"/>
              <a:buChar char="•"/>
            </a:pPr>
            <a:r>
              <a:rPr lang="en-US" dirty="0">
                <a:solidFill>
                  <a:schemeClr val="tx1"/>
                </a:solidFill>
              </a:rPr>
              <a:t>Connections: Who else in the company can help your returner with their career goals?</a:t>
            </a:r>
          </a:p>
          <a:p>
            <a:pPr lvl="1">
              <a:buClrTx/>
              <a:buFont typeface="Arial" panose="020B0604020202020204" pitchFamily="34" charset="0"/>
              <a:buChar char="•"/>
            </a:pPr>
            <a:r>
              <a:rPr lang="en-US" dirty="0">
                <a:solidFill>
                  <a:schemeClr val="tx1"/>
                </a:solidFill>
              </a:rPr>
              <a:t>L&amp;D: What tools can your returner access?</a:t>
            </a:r>
          </a:p>
          <a:p>
            <a:pPr marL="371475" indent="-285750">
              <a:buClrTx/>
              <a:buFont typeface="Arial" panose="020B0604020202020204" pitchFamily="34" charset="0"/>
              <a:buChar char="•"/>
            </a:pPr>
            <a:r>
              <a:rPr lang="en-US" dirty="0">
                <a:solidFill>
                  <a:schemeClr val="tx1"/>
                </a:solidFill>
              </a:rPr>
              <a:t>Think about what will make this experience valuable to you</a:t>
            </a:r>
          </a:p>
          <a:p>
            <a:pPr lvl="1">
              <a:buClrTx/>
              <a:buFont typeface="Arial" panose="020B0604020202020204" pitchFamily="34" charset="0"/>
              <a:buChar char="•"/>
            </a:pPr>
            <a:r>
              <a:rPr lang="en-US" dirty="0">
                <a:solidFill>
                  <a:schemeClr val="tx1"/>
                </a:solidFill>
              </a:rPr>
              <a:t>What work can the returner do to contribute to the business and help the team?</a:t>
            </a:r>
          </a:p>
        </p:txBody>
      </p:sp>
      <p:pic>
        <p:nvPicPr>
          <p:cNvPr id="4" name="Google Shape;97;p17">
            <a:extLst>
              <a:ext uri="{FF2B5EF4-FFF2-40B4-BE49-F238E27FC236}">
                <a16:creationId xmlns:a16="http://schemas.microsoft.com/office/drawing/2014/main" id="{84F440A6-67F0-68EE-F6E3-E289099E5F07}"/>
              </a:ext>
            </a:extLst>
          </p:cNvPr>
          <p:cNvPicPr preferRelativeResize="0"/>
          <p:nvPr/>
        </p:nvPicPr>
        <p:blipFill>
          <a:blip r:embed="rId3">
            <a:alphaModFix/>
          </a:blip>
          <a:stretch>
            <a:fillRect/>
          </a:stretch>
        </p:blipFill>
        <p:spPr>
          <a:xfrm>
            <a:off x="0" y="5105100"/>
            <a:ext cx="9144000" cy="66025"/>
          </a:xfrm>
          <a:prstGeom prst="rect">
            <a:avLst/>
          </a:prstGeom>
          <a:noFill/>
          <a:ln>
            <a:noFill/>
          </a:ln>
        </p:spPr>
      </p:pic>
      <p:pic>
        <p:nvPicPr>
          <p:cNvPr id="5" name="Google Shape;96;p17">
            <a:extLst>
              <a:ext uri="{FF2B5EF4-FFF2-40B4-BE49-F238E27FC236}">
                <a16:creationId xmlns:a16="http://schemas.microsoft.com/office/drawing/2014/main" id="{CD0364F7-C3EB-C9A0-B814-C8D3511F1C27}"/>
              </a:ext>
            </a:extLst>
          </p:cNvPr>
          <p:cNvPicPr preferRelativeResize="0"/>
          <p:nvPr/>
        </p:nvPicPr>
        <p:blipFill>
          <a:blip r:embed="rId4">
            <a:alphaModFix/>
          </a:blip>
          <a:stretch>
            <a:fillRect/>
          </a:stretch>
        </p:blipFill>
        <p:spPr>
          <a:xfrm>
            <a:off x="466725" y="0"/>
            <a:ext cx="2057400" cy="95250"/>
          </a:xfrm>
          <a:prstGeom prst="rect">
            <a:avLst/>
          </a:prstGeom>
          <a:noFill/>
          <a:ln>
            <a:noFill/>
          </a:ln>
        </p:spPr>
      </p:pic>
      <p:sp>
        <p:nvSpPr>
          <p:cNvPr id="6" name="Google Shape;99;p17">
            <a:extLst>
              <a:ext uri="{FF2B5EF4-FFF2-40B4-BE49-F238E27FC236}">
                <a16:creationId xmlns:a16="http://schemas.microsoft.com/office/drawing/2014/main" id="{243993DE-3669-4231-3B51-859F417150DE}"/>
              </a:ext>
            </a:extLst>
          </p:cNvPr>
          <p:cNvSpPr txBox="1"/>
          <p:nvPr/>
        </p:nvSpPr>
        <p:spPr>
          <a:xfrm>
            <a:off x="354125" y="274275"/>
            <a:ext cx="8323200" cy="513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r>
              <a:rPr lang="en" sz="3200" b="1" dirty="0">
                <a:solidFill>
                  <a:schemeClr val="dk1"/>
                </a:solidFill>
              </a:rPr>
              <a:t>Begin With The End In Mind</a:t>
            </a:r>
            <a:endParaRPr sz="3200" b="1" dirty="0">
              <a:solidFill>
                <a:schemeClr val="dk1"/>
              </a:solidFill>
            </a:endParaRPr>
          </a:p>
        </p:txBody>
      </p:sp>
      <p:pic>
        <p:nvPicPr>
          <p:cNvPr id="9" name="Google Shape;100;p17">
            <a:extLst>
              <a:ext uri="{FF2B5EF4-FFF2-40B4-BE49-F238E27FC236}">
                <a16:creationId xmlns:a16="http://schemas.microsoft.com/office/drawing/2014/main" id="{F2D746E2-1B3D-ECD0-BBF3-D31ABF10FE43}"/>
              </a:ext>
            </a:extLst>
          </p:cNvPr>
          <p:cNvPicPr preferRelativeResize="0"/>
          <p:nvPr/>
        </p:nvPicPr>
        <p:blipFill>
          <a:blip r:embed="rId5">
            <a:alphaModFix/>
          </a:blip>
          <a:stretch>
            <a:fillRect/>
          </a:stretch>
        </p:blipFill>
        <p:spPr>
          <a:xfrm>
            <a:off x="457200" y="792499"/>
            <a:ext cx="371475" cy="9525"/>
          </a:xfrm>
          <a:prstGeom prst="rect">
            <a:avLst/>
          </a:prstGeom>
          <a:noFill/>
          <a:ln>
            <a:noFill/>
          </a:ln>
        </p:spPr>
      </p:pic>
      <p:pic>
        <p:nvPicPr>
          <p:cNvPr id="10" name="Google Shape;85;p16">
            <a:extLst>
              <a:ext uri="{FF2B5EF4-FFF2-40B4-BE49-F238E27FC236}">
                <a16:creationId xmlns:a16="http://schemas.microsoft.com/office/drawing/2014/main" id="{9B1E853A-5F45-CA02-993C-0FE5D5C3B2B0}"/>
              </a:ext>
            </a:extLst>
          </p:cNvPr>
          <p:cNvPicPr preferRelativeResize="0"/>
          <p:nvPr/>
        </p:nvPicPr>
        <p:blipFill>
          <a:blip r:embed="rId6">
            <a:alphaModFix/>
          </a:blip>
          <a:stretch>
            <a:fillRect/>
          </a:stretch>
        </p:blipFill>
        <p:spPr>
          <a:xfrm>
            <a:off x="115410" y="4707608"/>
            <a:ext cx="1723300" cy="438912"/>
          </a:xfrm>
          <a:prstGeom prst="rect">
            <a:avLst/>
          </a:prstGeom>
          <a:noFill/>
          <a:ln>
            <a:noFill/>
          </a:ln>
        </p:spPr>
      </p:pic>
    </p:spTree>
    <p:extLst>
      <p:ext uri="{BB962C8B-B14F-4D97-AF65-F5344CB8AC3E}">
        <p14:creationId xmlns:p14="http://schemas.microsoft.com/office/powerpoint/2010/main" val="3802286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pic>
        <p:nvPicPr>
          <p:cNvPr id="79" name="Google Shape;79;p19"/>
          <p:cNvPicPr preferRelativeResize="0"/>
          <p:nvPr/>
        </p:nvPicPr>
        <p:blipFill rotWithShape="1">
          <a:blip r:embed="rId3">
            <a:alphaModFix/>
          </a:blip>
          <a:srcRect/>
          <a:stretch/>
        </p:blipFill>
        <p:spPr>
          <a:xfrm>
            <a:off x="466725" y="0"/>
            <a:ext cx="2057400" cy="95250"/>
          </a:xfrm>
          <a:prstGeom prst="rect">
            <a:avLst/>
          </a:prstGeom>
          <a:noFill/>
          <a:ln>
            <a:noFill/>
          </a:ln>
        </p:spPr>
      </p:pic>
      <p:pic>
        <p:nvPicPr>
          <p:cNvPr id="80" name="Google Shape;80;p19"/>
          <p:cNvPicPr preferRelativeResize="0"/>
          <p:nvPr/>
        </p:nvPicPr>
        <p:blipFill rotWithShape="1">
          <a:blip r:embed="rId4">
            <a:alphaModFix/>
          </a:blip>
          <a:srcRect/>
          <a:stretch/>
        </p:blipFill>
        <p:spPr>
          <a:xfrm>
            <a:off x="0" y="5105101"/>
            <a:ext cx="9144000" cy="66025"/>
          </a:xfrm>
          <a:prstGeom prst="rect">
            <a:avLst/>
          </a:prstGeom>
          <a:noFill/>
          <a:ln>
            <a:noFill/>
          </a:ln>
        </p:spPr>
      </p:pic>
      <p:sp>
        <p:nvSpPr>
          <p:cNvPr id="87" name="Google Shape;87;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9pPr>
          </a:lstStyle>
          <a:p>
            <a:pPr marL="0" lvl="0" indent="0" algn="r" rtl="0">
              <a:lnSpc>
                <a:spcPct val="100000"/>
              </a:lnSpc>
              <a:spcBef>
                <a:spcPts val="0"/>
              </a:spcBef>
              <a:spcAft>
                <a:spcPts val="0"/>
              </a:spcAft>
              <a:buSzPts val="1000"/>
              <a:buNone/>
            </a:pPr>
            <a:fld id="{00000000-1234-1234-1234-123412341234}" type="slidenum">
              <a:rPr lang="en"/>
              <a:pPr marL="0" lvl="0" indent="0" algn="r" rtl="0">
                <a:lnSpc>
                  <a:spcPct val="100000"/>
                </a:lnSpc>
                <a:spcBef>
                  <a:spcPts val="0"/>
                </a:spcBef>
                <a:spcAft>
                  <a:spcPts val="0"/>
                </a:spcAft>
                <a:buSzPts val="1000"/>
                <a:buNone/>
              </a:pPr>
              <a:t>7</a:t>
            </a:fld>
            <a:endParaRPr/>
          </a:p>
        </p:txBody>
      </p:sp>
      <p:pic>
        <p:nvPicPr>
          <p:cNvPr id="1026" name="Picture 2">
            <a:extLst>
              <a:ext uri="{FF2B5EF4-FFF2-40B4-BE49-F238E27FC236}">
                <a16:creationId xmlns:a16="http://schemas.microsoft.com/office/drawing/2014/main" id="{D5E4CA83-C11B-5E0A-8106-8BC716BC080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39666" y="1533778"/>
            <a:ext cx="3604334" cy="3604334"/>
          </a:xfrm>
          <a:prstGeom prst="rect">
            <a:avLst/>
          </a:prstGeom>
          <a:noFill/>
          <a:extLst>
            <a:ext uri="{909E8E84-426E-40DD-AFC4-6F175D3DCCD1}">
              <a14:hiddenFill xmlns:a14="http://schemas.microsoft.com/office/drawing/2010/main">
                <a:solidFill>
                  <a:srgbClr val="FFFFFF"/>
                </a:solidFill>
              </a14:hiddenFill>
            </a:ext>
          </a:extLst>
        </p:spPr>
      </p:pic>
      <p:pic>
        <p:nvPicPr>
          <p:cNvPr id="5" name="Google Shape;164;p25">
            <a:extLst>
              <a:ext uri="{FF2B5EF4-FFF2-40B4-BE49-F238E27FC236}">
                <a16:creationId xmlns:a16="http://schemas.microsoft.com/office/drawing/2014/main" id="{A6B1D59B-C90E-7614-135D-86A028112455}"/>
              </a:ext>
            </a:extLst>
          </p:cNvPr>
          <p:cNvPicPr preferRelativeResize="0"/>
          <p:nvPr/>
        </p:nvPicPr>
        <p:blipFill rotWithShape="1">
          <a:blip r:embed="rId6">
            <a:alphaModFix/>
          </a:blip>
          <a:srcRect/>
          <a:stretch/>
        </p:blipFill>
        <p:spPr>
          <a:xfrm>
            <a:off x="354126" y="4617875"/>
            <a:ext cx="1723300" cy="434175"/>
          </a:xfrm>
          <a:prstGeom prst="rect">
            <a:avLst/>
          </a:prstGeom>
          <a:noFill/>
          <a:ln>
            <a:noFill/>
          </a:ln>
        </p:spPr>
      </p:pic>
      <p:sp>
        <p:nvSpPr>
          <p:cNvPr id="4" name="Google Shape;351;p10">
            <a:extLst>
              <a:ext uri="{FF2B5EF4-FFF2-40B4-BE49-F238E27FC236}">
                <a16:creationId xmlns:a16="http://schemas.microsoft.com/office/drawing/2014/main" id="{3A215059-2444-144B-A470-B2E9DC010D1D}"/>
              </a:ext>
            </a:extLst>
          </p:cNvPr>
          <p:cNvSpPr txBox="1">
            <a:spLocks/>
          </p:cNvSpPr>
          <p:nvPr/>
        </p:nvSpPr>
        <p:spPr>
          <a:xfrm>
            <a:off x="466725" y="245291"/>
            <a:ext cx="7556500" cy="2510946"/>
          </a:xfrm>
          <a:prstGeom prst="rect">
            <a:avLst/>
          </a:prstGeom>
          <a:noFill/>
          <a:ln>
            <a:noFill/>
          </a:ln>
        </p:spPr>
        <p:txBody>
          <a:bodyPr spcFirstLastPara="1" wrap="square" lIns="68569" tIns="34275" rIns="68569" bIns="34275"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a:lstStyle>
          <a:p>
            <a:pPr>
              <a:buClr>
                <a:srgbClr val="000000"/>
              </a:buClr>
              <a:buSzPts val="1400"/>
            </a:pPr>
            <a:r>
              <a:rPr lang="en-US" sz="6000" b="1" i="1" dirty="0">
                <a:solidFill>
                  <a:schemeClr val="tx1"/>
                </a:solidFill>
              </a:rPr>
              <a:t>Setting Job </a:t>
            </a:r>
          </a:p>
          <a:p>
            <a:pPr>
              <a:buClr>
                <a:srgbClr val="000000"/>
              </a:buClr>
              <a:buSzPts val="1400"/>
            </a:pPr>
            <a:r>
              <a:rPr lang="en-US" sz="6000" b="1" i="1" dirty="0">
                <a:solidFill>
                  <a:schemeClr val="tx1"/>
                </a:solidFill>
              </a:rPr>
              <a:t>Expectations </a:t>
            </a:r>
            <a:endParaRPr lang="en-US" sz="788" dirty="0">
              <a:solidFill>
                <a:schemeClr val="tx1"/>
              </a:solidFill>
            </a:endParaRPr>
          </a:p>
        </p:txBody>
      </p:sp>
    </p:spTree>
    <p:extLst>
      <p:ext uri="{BB962C8B-B14F-4D97-AF65-F5344CB8AC3E}">
        <p14:creationId xmlns:p14="http://schemas.microsoft.com/office/powerpoint/2010/main" val="1016943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pic>
        <p:nvPicPr>
          <p:cNvPr id="79" name="Google Shape;79;p19"/>
          <p:cNvPicPr preferRelativeResize="0"/>
          <p:nvPr/>
        </p:nvPicPr>
        <p:blipFill rotWithShape="1">
          <a:blip r:embed="rId3">
            <a:alphaModFix/>
          </a:blip>
          <a:srcRect/>
          <a:stretch/>
        </p:blipFill>
        <p:spPr>
          <a:xfrm>
            <a:off x="466725" y="0"/>
            <a:ext cx="2057400" cy="95250"/>
          </a:xfrm>
          <a:prstGeom prst="rect">
            <a:avLst/>
          </a:prstGeom>
          <a:noFill/>
          <a:ln>
            <a:noFill/>
          </a:ln>
        </p:spPr>
      </p:pic>
      <p:pic>
        <p:nvPicPr>
          <p:cNvPr id="80" name="Google Shape;80;p19"/>
          <p:cNvPicPr preferRelativeResize="0"/>
          <p:nvPr/>
        </p:nvPicPr>
        <p:blipFill rotWithShape="1">
          <a:blip r:embed="rId4">
            <a:alphaModFix/>
          </a:blip>
          <a:srcRect/>
          <a:stretch/>
        </p:blipFill>
        <p:spPr>
          <a:xfrm>
            <a:off x="0" y="5105101"/>
            <a:ext cx="9144000" cy="66025"/>
          </a:xfrm>
          <a:prstGeom prst="rect">
            <a:avLst/>
          </a:prstGeom>
          <a:noFill/>
          <a:ln>
            <a:noFill/>
          </a:ln>
        </p:spPr>
      </p:pic>
      <p:sp>
        <p:nvSpPr>
          <p:cNvPr id="87" name="Google Shape;87;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9pPr>
          </a:lstStyle>
          <a:p>
            <a:pPr marL="0" lvl="0" indent="0" algn="r" rtl="0">
              <a:lnSpc>
                <a:spcPct val="100000"/>
              </a:lnSpc>
              <a:spcBef>
                <a:spcPts val="0"/>
              </a:spcBef>
              <a:spcAft>
                <a:spcPts val="0"/>
              </a:spcAft>
              <a:buSzPts val="1000"/>
              <a:buNone/>
            </a:pPr>
            <a:fld id="{00000000-1234-1234-1234-123412341234}" type="slidenum">
              <a:rPr lang="en"/>
              <a:pPr marL="0" lvl="0" indent="0" algn="r" rtl="0">
                <a:lnSpc>
                  <a:spcPct val="100000"/>
                </a:lnSpc>
                <a:spcBef>
                  <a:spcPts val="0"/>
                </a:spcBef>
                <a:spcAft>
                  <a:spcPts val="0"/>
                </a:spcAft>
                <a:buSzPts val="1000"/>
                <a:buNone/>
              </a:pPr>
              <a:t>8</a:t>
            </a:fld>
            <a:endParaRPr/>
          </a:p>
        </p:txBody>
      </p:sp>
      <p:pic>
        <p:nvPicPr>
          <p:cNvPr id="5" name="Google Shape;164;p25">
            <a:extLst>
              <a:ext uri="{FF2B5EF4-FFF2-40B4-BE49-F238E27FC236}">
                <a16:creationId xmlns:a16="http://schemas.microsoft.com/office/drawing/2014/main" id="{A6B1D59B-C90E-7614-135D-86A028112455}"/>
              </a:ext>
            </a:extLst>
          </p:cNvPr>
          <p:cNvPicPr preferRelativeResize="0"/>
          <p:nvPr/>
        </p:nvPicPr>
        <p:blipFill rotWithShape="1">
          <a:blip r:embed="rId5">
            <a:alphaModFix/>
          </a:blip>
          <a:srcRect/>
          <a:stretch/>
        </p:blipFill>
        <p:spPr>
          <a:xfrm>
            <a:off x="354126" y="4617875"/>
            <a:ext cx="1723300" cy="434175"/>
          </a:xfrm>
          <a:prstGeom prst="rect">
            <a:avLst/>
          </a:prstGeom>
          <a:noFill/>
          <a:ln>
            <a:noFill/>
          </a:ln>
        </p:spPr>
      </p:pic>
      <p:sp>
        <p:nvSpPr>
          <p:cNvPr id="4" name="Google Shape;416;p16">
            <a:extLst>
              <a:ext uri="{FF2B5EF4-FFF2-40B4-BE49-F238E27FC236}">
                <a16:creationId xmlns:a16="http://schemas.microsoft.com/office/drawing/2014/main" id="{4308A375-8C83-20CB-3784-E9A01032DFC5}"/>
              </a:ext>
            </a:extLst>
          </p:cNvPr>
          <p:cNvSpPr txBox="1">
            <a:spLocks/>
          </p:cNvSpPr>
          <p:nvPr/>
        </p:nvSpPr>
        <p:spPr>
          <a:xfrm>
            <a:off x="466725" y="47625"/>
            <a:ext cx="7461034" cy="857250"/>
          </a:xfrm>
          <a:prstGeom prst="rect">
            <a:avLst/>
          </a:prstGeom>
          <a:noFill/>
          <a:ln>
            <a:noFill/>
          </a:ln>
        </p:spPr>
        <p:txBody>
          <a:bodyPr spcFirstLastPara="1" wrap="square" lIns="68569" tIns="34275" rIns="68569" bIns="342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a:lstStyle>
          <a:p>
            <a:pPr algn="l">
              <a:buSzPts val="1400"/>
            </a:pPr>
            <a:r>
              <a:rPr lang="en-US" sz="3200" b="1" dirty="0">
                <a:solidFill>
                  <a:schemeClr val="tx1"/>
                </a:solidFill>
              </a:rPr>
              <a:t>Things to Discuss with Your Returner</a:t>
            </a:r>
            <a:endParaRPr lang="en-US" sz="3200" b="1" dirty="0"/>
          </a:p>
        </p:txBody>
      </p:sp>
      <p:sp>
        <p:nvSpPr>
          <p:cNvPr id="2" name="Content Placeholder 2">
            <a:extLst>
              <a:ext uri="{FF2B5EF4-FFF2-40B4-BE49-F238E27FC236}">
                <a16:creationId xmlns:a16="http://schemas.microsoft.com/office/drawing/2014/main" id="{688A8FF2-13D1-12B6-1DA9-E3EBC7EAD8C7}"/>
              </a:ext>
            </a:extLst>
          </p:cNvPr>
          <p:cNvSpPr txBox="1">
            <a:spLocks/>
          </p:cNvSpPr>
          <p:nvPr/>
        </p:nvSpPr>
        <p:spPr>
          <a:xfrm>
            <a:off x="466724" y="1003743"/>
            <a:ext cx="8005733" cy="3659474"/>
          </a:xfrm>
          <a:prstGeom prst="rect">
            <a:avLst/>
          </a:prstGeom>
          <a:noFill/>
          <a:ln>
            <a:noFill/>
          </a:ln>
        </p:spPr>
        <p:txBody>
          <a:bodyPr spcFirstLastPara="1" wrap="square" lIns="68569" tIns="34275" rIns="68569" bIns="34275" anchor="t" anchorCtr="0">
            <a:normAutofit/>
          </a:bodyPr>
          <a:lstStyle>
            <a:defPPr marR="0" lvl="0" algn="l" rtl="0">
              <a:lnSpc>
                <a:spcPct val="100000"/>
              </a:lnSpc>
              <a:spcBef>
                <a:spcPts val="0"/>
              </a:spcBef>
              <a:spcAft>
                <a:spcPts val="0"/>
              </a:spcAft>
            </a:defPPr>
            <a:lvl1pPr marL="457200" marR="0" lvl="0" indent="-331470" algn="l" rtl="0">
              <a:lnSpc>
                <a:spcPct val="100000"/>
              </a:lnSpc>
              <a:spcBef>
                <a:spcPts val="480"/>
              </a:spcBef>
              <a:spcAft>
                <a:spcPts val="0"/>
              </a:spcAft>
              <a:buClr>
                <a:srgbClr val="4C4B4D"/>
              </a:buClr>
              <a:buSzPts val="1620"/>
              <a:buFont typeface="Arial"/>
              <a:buChar char="•"/>
              <a:defRPr sz="2000" b="0" i="0" u="none" strike="noStrike" cap="none">
                <a:solidFill>
                  <a:srgbClr val="4C4B4D"/>
                </a:solidFill>
                <a:latin typeface="Arial"/>
                <a:ea typeface="Arial"/>
                <a:cs typeface="Arial"/>
                <a:sym typeface="Arial"/>
              </a:defRPr>
            </a:lvl1pPr>
            <a:lvl2pPr marL="914400" marR="0" lvl="1" indent="-331469" algn="l" rtl="0">
              <a:lnSpc>
                <a:spcPct val="100000"/>
              </a:lnSpc>
              <a:spcBef>
                <a:spcPts val="480"/>
              </a:spcBef>
              <a:spcAft>
                <a:spcPts val="0"/>
              </a:spcAft>
              <a:buClr>
                <a:srgbClr val="4C4B4D"/>
              </a:buClr>
              <a:buSzPts val="1620"/>
              <a:buFont typeface="Arial"/>
              <a:buChar char="•"/>
              <a:defRPr sz="1800" b="0" i="0" u="none" strike="noStrike" cap="none">
                <a:solidFill>
                  <a:srgbClr val="4C4B4D"/>
                </a:solidFill>
                <a:latin typeface="Arial"/>
                <a:ea typeface="Arial"/>
                <a:cs typeface="Arial"/>
                <a:sym typeface="Arial"/>
              </a:defRPr>
            </a:lvl2pPr>
            <a:lvl3pPr marL="1371600" marR="0" lvl="2" indent="-331469" algn="l" rtl="0">
              <a:lnSpc>
                <a:spcPct val="100000"/>
              </a:lnSpc>
              <a:spcBef>
                <a:spcPts val="480"/>
              </a:spcBef>
              <a:spcAft>
                <a:spcPts val="0"/>
              </a:spcAft>
              <a:buClr>
                <a:srgbClr val="4C4B4D"/>
              </a:buClr>
              <a:buSzPts val="1620"/>
              <a:buFont typeface="Arial"/>
              <a:buChar char="•"/>
              <a:defRPr sz="1600" b="0" i="0" u="none" strike="noStrike" cap="none">
                <a:solidFill>
                  <a:srgbClr val="4C4B4D"/>
                </a:solidFill>
                <a:latin typeface="Arial"/>
                <a:ea typeface="Arial"/>
                <a:cs typeface="Arial"/>
                <a:sym typeface="Arial"/>
              </a:defRPr>
            </a:lvl3pPr>
            <a:lvl4pPr marL="1828800" marR="0" lvl="3" indent="-331469" algn="l" rtl="0">
              <a:lnSpc>
                <a:spcPct val="100000"/>
              </a:lnSpc>
              <a:spcBef>
                <a:spcPts val="480"/>
              </a:spcBef>
              <a:spcAft>
                <a:spcPts val="0"/>
              </a:spcAft>
              <a:buClr>
                <a:srgbClr val="4C4B4D"/>
              </a:buClr>
              <a:buSzPts val="1620"/>
              <a:buFont typeface="Arial"/>
              <a:buChar char="•"/>
              <a:defRPr sz="1400" b="0" i="0" u="none" strike="noStrike" cap="none">
                <a:solidFill>
                  <a:srgbClr val="4C4B4D"/>
                </a:solidFill>
                <a:latin typeface="Arial"/>
                <a:ea typeface="Arial"/>
                <a:cs typeface="Arial"/>
                <a:sym typeface="Arial"/>
              </a:defRPr>
            </a:lvl4pPr>
            <a:lvl5pPr marL="2286000" marR="0" lvl="4" indent="-331470" algn="l" rtl="0">
              <a:lnSpc>
                <a:spcPct val="100000"/>
              </a:lnSpc>
              <a:spcBef>
                <a:spcPts val="480"/>
              </a:spcBef>
              <a:spcAft>
                <a:spcPts val="0"/>
              </a:spcAft>
              <a:buClr>
                <a:srgbClr val="4C4B4D"/>
              </a:buClr>
              <a:buSzPts val="1620"/>
              <a:buFont typeface="Arial"/>
              <a:buChar char="•"/>
              <a:defRPr sz="1200" b="0" i="0" u="none" strike="noStrike" cap="none">
                <a:solidFill>
                  <a:srgbClr val="4C4B4D"/>
                </a:solidFill>
                <a:latin typeface="Arial"/>
                <a:ea typeface="Arial"/>
                <a:cs typeface="Arial"/>
                <a:sym typeface="Arial"/>
              </a:defRPr>
            </a:lvl5pPr>
            <a:lvl6pPr marL="2743200" marR="0" lvl="5" indent="-342900" algn="l" rtl="0">
              <a:lnSpc>
                <a:spcPct val="100000"/>
              </a:lnSpc>
              <a:spcBef>
                <a:spcPts val="480"/>
              </a:spcBef>
              <a:spcAft>
                <a:spcPts val="0"/>
              </a:spcAft>
              <a:buClr>
                <a:schemeClr val="dk1"/>
              </a:buClr>
              <a:buSzPts val="1800"/>
              <a:buFont typeface="Arial"/>
              <a:buChar char="•"/>
              <a:defRPr sz="2000" b="0" i="0" u="none" strike="noStrike" cap="none">
                <a:solidFill>
                  <a:schemeClr val="dk1"/>
                </a:solidFill>
                <a:latin typeface="Arial"/>
                <a:ea typeface="Arial"/>
                <a:cs typeface="Arial"/>
                <a:sym typeface="Arial"/>
              </a:defRPr>
            </a:lvl6pPr>
            <a:lvl7pPr marL="3200400" marR="0" lvl="6" indent="-342900" algn="l" rtl="0">
              <a:lnSpc>
                <a:spcPct val="100000"/>
              </a:lnSpc>
              <a:spcBef>
                <a:spcPts val="480"/>
              </a:spcBef>
              <a:spcAft>
                <a:spcPts val="0"/>
              </a:spcAft>
              <a:buClr>
                <a:schemeClr val="dk1"/>
              </a:buClr>
              <a:buSzPts val="1800"/>
              <a:buFont typeface="Arial"/>
              <a:buChar char="•"/>
              <a:defRPr sz="2000" b="0" i="0" u="none" strike="noStrike" cap="none">
                <a:solidFill>
                  <a:schemeClr val="dk1"/>
                </a:solidFill>
                <a:latin typeface="Arial"/>
                <a:ea typeface="Arial"/>
                <a:cs typeface="Arial"/>
                <a:sym typeface="Arial"/>
              </a:defRPr>
            </a:lvl7pPr>
            <a:lvl8pPr marL="3657600" marR="0" lvl="7" indent="-342900" algn="l" rtl="0">
              <a:lnSpc>
                <a:spcPct val="100000"/>
              </a:lnSpc>
              <a:spcBef>
                <a:spcPts val="480"/>
              </a:spcBef>
              <a:spcAft>
                <a:spcPts val="0"/>
              </a:spcAft>
              <a:buClr>
                <a:schemeClr val="dk1"/>
              </a:buClr>
              <a:buSzPts val="1800"/>
              <a:buFont typeface="Arial"/>
              <a:buChar char="•"/>
              <a:defRPr sz="2000" b="0" i="0" u="none" strike="noStrike" cap="none">
                <a:solidFill>
                  <a:schemeClr val="dk1"/>
                </a:solidFill>
                <a:latin typeface="Arial"/>
                <a:ea typeface="Arial"/>
                <a:cs typeface="Arial"/>
                <a:sym typeface="Arial"/>
              </a:defRPr>
            </a:lvl8pPr>
            <a:lvl9pPr marL="4114800" marR="0" lvl="8" indent="-342900" algn="l" rtl="0">
              <a:lnSpc>
                <a:spcPct val="100000"/>
              </a:lnSpc>
              <a:spcBef>
                <a:spcPts val="480"/>
              </a:spcBef>
              <a:spcAft>
                <a:spcPts val="0"/>
              </a:spcAft>
              <a:buClr>
                <a:schemeClr val="dk1"/>
              </a:buClr>
              <a:buSzPts val="1800"/>
              <a:buFont typeface="Arial"/>
              <a:buChar char="•"/>
              <a:defRPr sz="2000" b="0" i="0" u="none" strike="noStrike" cap="none">
                <a:solidFill>
                  <a:schemeClr val="dk1"/>
                </a:solidFill>
                <a:latin typeface="Arial"/>
                <a:ea typeface="Arial"/>
                <a:cs typeface="Arial"/>
                <a:sym typeface="Arial"/>
              </a:defRPr>
            </a:lvl9pPr>
          </a:lstStyle>
          <a:p>
            <a:pPr>
              <a:buClrTx/>
            </a:pPr>
            <a:r>
              <a:rPr lang="en-US" sz="1800" dirty="0">
                <a:solidFill>
                  <a:schemeClr val="tx1"/>
                </a:solidFill>
              </a:rPr>
              <a:t>Activities and tasks you are responsible for</a:t>
            </a:r>
          </a:p>
          <a:p>
            <a:pPr>
              <a:buClrTx/>
            </a:pPr>
            <a:r>
              <a:rPr lang="en-US" sz="1800" dirty="0">
                <a:solidFill>
                  <a:schemeClr val="tx1"/>
                </a:solidFill>
              </a:rPr>
              <a:t>Outcomes or result I expect</a:t>
            </a:r>
          </a:p>
          <a:p>
            <a:pPr lvl="1">
              <a:buClrTx/>
            </a:pPr>
            <a:r>
              <a:rPr lang="en-US" dirty="0">
                <a:solidFill>
                  <a:schemeClr val="tx1"/>
                </a:solidFill>
              </a:rPr>
              <a:t>This is what “good” look like </a:t>
            </a:r>
          </a:p>
          <a:p>
            <a:pPr lvl="1">
              <a:buClrTx/>
            </a:pPr>
            <a:r>
              <a:rPr lang="en-US" dirty="0">
                <a:solidFill>
                  <a:schemeClr val="tx1"/>
                </a:solidFill>
              </a:rPr>
              <a:t>This is the timeframe of completion</a:t>
            </a:r>
          </a:p>
          <a:p>
            <a:pPr>
              <a:buClrTx/>
            </a:pPr>
            <a:r>
              <a:rPr lang="en-US" sz="1800" dirty="0">
                <a:solidFill>
                  <a:schemeClr val="tx1"/>
                </a:solidFill>
              </a:rPr>
              <a:t>Why this job important to the business</a:t>
            </a:r>
          </a:p>
          <a:p>
            <a:pPr lvl="1">
              <a:buClrTx/>
            </a:pPr>
            <a:r>
              <a:rPr lang="en-US" dirty="0">
                <a:solidFill>
                  <a:schemeClr val="tx1"/>
                </a:solidFill>
              </a:rPr>
              <a:t>Here is how it fits into the big picture </a:t>
            </a:r>
          </a:p>
          <a:p>
            <a:pPr lvl="1">
              <a:buClrTx/>
            </a:pPr>
            <a:r>
              <a:rPr lang="en-US" dirty="0">
                <a:solidFill>
                  <a:schemeClr val="tx1"/>
                </a:solidFill>
              </a:rPr>
              <a:t>Here is the purpose</a:t>
            </a:r>
          </a:p>
          <a:p>
            <a:pPr>
              <a:buClrTx/>
            </a:pPr>
            <a:r>
              <a:rPr lang="en-US" sz="1800" dirty="0">
                <a:solidFill>
                  <a:schemeClr val="tx1"/>
                </a:solidFill>
              </a:rPr>
              <a:t>Resources and people available to help do this job.</a:t>
            </a:r>
          </a:p>
          <a:p>
            <a:pPr>
              <a:buClrTx/>
            </a:pPr>
            <a:r>
              <a:rPr lang="en-US" sz="1800" dirty="0">
                <a:solidFill>
                  <a:schemeClr val="tx1"/>
                </a:solidFill>
              </a:rPr>
              <a:t>Level of discretion or authority you have in making judgment calls</a:t>
            </a:r>
          </a:p>
        </p:txBody>
      </p:sp>
    </p:spTree>
    <p:extLst>
      <p:ext uri="{BB962C8B-B14F-4D97-AF65-F5344CB8AC3E}">
        <p14:creationId xmlns:p14="http://schemas.microsoft.com/office/powerpoint/2010/main" val="2428363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pic>
        <p:nvPicPr>
          <p:cNvPr id="79" name="Google Shape;79;p19"/>
          <p:cNvPicPr preferRelativeResize="0"/>
          <p:nvPr/>
        </p:nvPicPr>
        <p:blipFill rotWithShape="1">
          <a:blip r:embed="rId3">
            <a:alphaModFix/>
          </a:blip>
          <a:srcRect/>
          <a:stretch/>
        </p:blipFill>
        <p:spPr>
          <a:xfrm>
            <a:off x="466725" y="0"/>
            <a:ext cx="2057400" cy="95250"/>
          </a:xfrm>
          <a:prstGeom prst="rect">
            <a:avLst/>
          </a:prstGeom>
          <a:noFill/>
          <a:ln>
            <a:noFill/>
          </a:ln>
        </p:spPr>
      </p:pic>
      <p:pic>
        <p:nvPicPr>
          <p:cNvPr id="80" name="Google Shape;80;p19"/>
          <p:cNvPicPr preferRelativeResize="0"/>
          <p:nvPr/>
        </p:nvPicPr>
        <p:blipFill rotWithShape="1">
          <a:blip r:embed="rId4">
            <a:alphaModFix/>
          </a:blip>
          <a:srcRect/>
          <a:stretch/>
        </p:blipFill>
        <p:spPr>
          <a:xfrm>
            <a:off x="0" y="5105101"/>
            <a:ext cx="9144000" cy="66025"/>
          </a:xfrm>
          <a:prstGeom prst="rect">
            <a:avLst/>
          </a:prstGeom>
          <a:noFill/>
          <a:ln>
            <a:noFill/>
          </a:ln>
        </p:spPr>
      </p:pic>
      <p:sp>
        <p:nvSpPr>
          <p:cNvPr id="87" name="Google Shape;87;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788" b="0" i="0" u="none" strike="noStrike" cap="none">
                <a:solidFill>
                  <a:srgbClr val="000000"/>
                </a:solidFill>
                <a:latin typeface="Arial"/>
                <a:ea typeface="Arial"/>
                <a:cs typeface="Arial"/>
                <a:sym typeface="Arial"/>
              </a:defRPr>
            </a:lvl9pPr>
          </a:lstStyle>
          <a:p>
            <a:pPr marL="0" lvl="0" indent="0" algn="r" rtl="0">
              <a:lnSpc>
                <a:spcPct val="100000"/>
              </a:lnSpc>
              <a:spcBef>
                <a:spcPts val="0"/>
              </a:spcBef>
              <a:spcAft>
                <a:spcPts val="0"/>
              </a:spcAft>
              <a:buSzPts val="1000"/>
              <a:buNone/>
            </a:pPr>
            <a:fld id="{00000000-1234-1234-1234-123412341234}" type="slidenum">
              <a:rPr lang="en"/>
              <a:pPr marL="0" lvl="0" indent="0" algn="r" rtl="0">
                <a:lnSpc>
                  <a:spcPct val="100000"/>
                </a:lnSpc>
                <a:spcBef>
                  <a:spcPts val="0"/>
                </a:spcBef>
                <a:spcAft>
                  <a:spcPts val="0"/>
                </a:spcAft>
                <a:buSzPts val="1000"/>
                <a:buNone/>
              </a:pPr>
              <a:t>9</a:t>
            </a:fld>
            <a:endParaRPr/>
          </a:p>
        </p:txBody>
      </p:sp>
      <p:pic>
        <p:nvPicPr>
          <p:cNvPr id="1026" name="Picture 2">
            <a:extLst>
              <a:ext uri="{FF2B5EF4-FFF2-40B4-BE49-F238E27FC236}">
                <a16:creationId xmlns:a16="http://schemas.microsoft.com/office/drawing/2014/main" id="{D5E4CA83-C11B-5E0A-8106-8BC716BC080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39666" y="1533778"/>
            <a:ext cx="3604334" cy="3604334"/>
          </a:xfrm>
          <a:prstGeom prst="rect">
            <a:avLst/>
          </a:prstGeom>
          <a:noFill/>
          <a:extLst>
            <a:ext uri="{909E8E84-426E-40DD-AFC4-6F175D3DCCD1}">
              <a14:hiddenFill xmlns:a14="http://schemas.microsoft.com/office/drawing/2010/main">
                <a:solidFill>
                  <a:srgbClr val="FFFFFF"/>
                </a:solidFill>
              </a14:hiddenFill>
            </a:ext>
          </a:extLst>
        </p:spPr>
      </p:pic>
      <p:pic>
        <p:nvPicPr>
          <p:cNvPr id="5" name="Google Shape;164;p25">
            <a:extLst>
              <a:ext uri="{FF2B5EF4-FFF2-40B4-BE49-F238E27FC236}">
                <a16:creationId xmlns:a16="http://schemas.microsoft.com/office/drawing/2014/main" id="{A6B1D59B-C90E-7614-135D-86A028112455}"/>
              </a:ext>
            </a:extLst>
          </p:cNvPr>
          <p:cNvPicPr preferRelativeResize="0"/>
          <p:nvPr/>
        </p:nvPicPr>
        <p:blipFill rotWithShape="1">
          <a:blip r:embed="rId6">
            <a:alphaModFix/>
          </a:blip>
          <a:srcRect/>
          <a:stretch/>
        </p:blipFill>
        <p:spPr>
          <a:xfrm>
            <a:off x="354126" y="4617875"/>
            <a:ext cx="1723300" cy="434175"/>
          </a:xfrm>
          <a:prstGeom prst="rect">
            <a:avLst/>
          </a:prstGeom>
          <a:noFill/>
          <a:ln>
            <a:noFill/>
          </a:ln>
        </p:spPr>
      </p:pic>
      <p:sp>
        <p:nvSpPr>
          <p:cNvPr id="4" name="Google Shape;351;p10">
            <a:extLst>
              <a:ext uri="{FF2B5EF4-FFF2-40B4-BE49-F238E27FC236}">
                <a16:creationId xmlns:a16="http://schemas.microsoft.com/office/drawing/2014/main" id="{3A215059-2444-144B-A470-B2E9DC010D1D}"/>
              </a:ext>
            </a:extLst>
          </p:cNvPr>
          <p:cNvSpPr txBox="1">
            <a:spLocks/>
          </p:cNvSpPr>
          <p:nvPr/>
        </p:nvSpPr>
        <p:spPr>
          <a:xfrm>
            <a:off x="620822" y="47625"/>
            <a:ext cx="7556500" cy="2510946"/>
          </a:xfrm>
          <a:prstGeom prst="rect">
            <a:avLst/>
          </a:prstGeom>
          <a:noFill/>
          <a:ln>
            <a:noFill/>
          </a:ln>
        </p:spPr>
        <p:txBody>
          <a:bodyPr spcFirstLastPara="1" wrap="square" lIns="68569" tIns="34275" rIns="68569" bIns="34275"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a:lstStyle>
          <a:p>
            <a:pPr>
              <a:buClr>
                <a:srgbClr val="000000"/>
              </a:buClr>
              <a:buSzPts val="1400"/>
            </a:pPr>
            <a:r>
              <a:rPr lang="en-US" sz="6000" b="1" i="1" dirty="0">
                <a:solidFill>
                  <a:schemeClr val="tx1"/>
                </a:solidFill>
              </a:rPr>
              <a:t>Supporting the</a:t>
            </a:r>
          </a:p>
          <a:p>
            <a:pPr>
              <a:buClr>
                <a:srgbClr val="000000"/>
              </a:buClr>
              <a:buSzPts val="1400"/>
            </a:pPr>
            <a:r>
              <a:rPr lang="en-US" sz="6000" b="1" i="1" dirty="0">
                <a:solidFill>
                  <a:schemeClr val="tx1"/>
                </a:solidFill>
              </a:rPr>
              <a:t>Transition</a:t>
            </a:r>
            <a:endParaRPr lang="en-US" sz="788" dirty="0">
              <a:solidFill>
                <a:schemeClr val="tx1"/>
              </a:solidFill>
            </a:endParaRPr>
          </a:p>
        </p:txBody>
      </p:sp>
    </p:spTree>
    <p:extLst>
      <p:ext uri="{BB962C8B-B14F-4D97-AF65-F5344CB8AC3E}">
        <p14:creationId xmlns:p14="http://schemas.microsoft.com/office/powerpoint/2010/main" val="2171930053"/>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459</TotalTime>
  <Words>1023</Words>
  <Application>Microsoft Office PowerPoint</Application>
  <PresentationFormat>On-screen Show (16:9)</PresentationFormat>
  <Paragraphs>154</Paragraphs>
  <Slides>20</Slides>
  <Notes>19</Notes>
  <HiddenSlides>0</HiddenSlides>
  <MMClips>0</MMClips>
  <ScaleCrop>false</ScaleCrop>
  <HeadingPairs>
    <vt:vector size="6" baseType="variant">
      <vt:variant>
        <vt:lpstr>Fonts Used</vt:lpstr>
      </vt:variant>
      <vt:variant>
        <vt:i4>1</vt:i4>
      </vt:variant>
      <vt:variant>
        <vt:lpstr>Theme</vt:lpstr>
      </vt:variant>
      <vt:variant>
        <vt:i4>3</vt:i4>
      </vt:variant>
      <vt:variant>
        <vt:lpstr>Slide Titles</vt:lpstr>
      </vt:variant>
      <vt:variant>
        <vt:i4>20</vt:i4>
      </vt:variant>
    </vt:vector>
  </HeadingPairs>
  <TitlesOfParts>
    <vt:vector size="24" baseType="lpstr">
      <vt:lpstr>Arial</vt:lpstr>
      <vt:lpstr>Simple Light</vt:lpstr>
      <vt:lpstr>Simple Light</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Askri</dc:creator>
  <cp:lastModifiedBy>Emily Askri</cp:lastModifiedBy>
  <cp:revision>72</cp:revision>
  <dcterms:modified xsi:type="dcterms:W3CDTF">2024-05-01T15:05:59Z</dcterms:modified>
</cp:coreProperties>
</file>